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99" r:id="rId1"/>
  </p:sldMasterIdLst>
  <p:notesMasterIdLst>
    <p:notesMasterId r:id="rId62"/>
  </p:notesMasterIdLst>
  <p:sldIdLst>
    <p:sldId id="257" r:id="rId2"/>
    <p:sldId id="575" r:id="rId3"/>
    <p:sldId id="576" r:id="rId4"/>
    <p:sldId id="577" r:id="rId5"/>
    <p:sldId id="578" r:id="rId6"/>
    <p:sldId id="579" r:id="rId7"/>
    <p:sldId id="580" r:id="rId8"/>
    <p:sldId id="581" r:id="rId9"/>
    <p:sldId id="582" r:id="rId10"/>
    <p:sldId id="583" r:id="rId11"/>
    <p:sldId id="584" r:id="rId12"/>
    <p:sldId id="587" r:id="rId13"/>
    <p:sldId id="588" r:id="rId14"/>
    <p:sldId id="589" r:id="rId15"/>
    <p:sldId id="672" r:id="rId16"/>
    <p:sldId id="691" r:id="rId17"/>
    <p:sldId id="692" r:id="rId18"/>
    <p:sldId id="693" r:id="rId19"/>
    <p:sldId id="694" r:id="rId20"/>
    <p:sldId id="708" r:id="rId21"/>
    <p:sldId id="695" r:id="rId22"/>
    <p:sldId id="696" r:id="rId23"/>
    <p:sldId id="697" r:id="rId24"/>
    <p:sldId id="698" r:id="rId25"/>
    <p:sldId id="699" r:id="rId26"/>
    <p:sldId id="700" r:id="rId27"/>
    <p:sldId id="701" r:id="rId28"/>
    <p:sldId id="702" r:id="rId29"/>
    <p:sldId id="703" r:id="rId30"/>
    <p:sldId id="704" r:id="rId31"/>
    <p:sldId id="705" r:id="rId32"/>
    <p:sldId id="706" r:id="rId33"/>
    <p:sldId id="707" r:id="rId34"/>
    <p:sldId id="592" r:id="rId35"/>
    <p:sldId id="594" r:id="rId36"/>
    <p:sldId id="595" r:id="rId37"/>
    <p:sldId id="597" r:id="rId38"/>
    <p:sldId id="599" r:id="rId39"/>
    <p:sldId id="602" r:id="rId40"/>
    <p:sldId id="603" r:id="rId41"/>
    <p:sldId id="604" r:id="rId42"/>
    <p:sldId id="605" r:id="rId43"/>
    <p:sldId id="606" r:id="rId44"/>
    <p:sldId id="608" r:id="rId45"/>
    <p:sldId id="609" r:id="rId46"/>
    <p:sldId id="611" r:id="rId47"/>
    <p:sldId id="610" r:id="rId48"/>
    <p:sldId id="612" r:id="rId49"/>
    <p:sldId id="613" r:id="rId50"/>
    <p:sldId id="709" r:id="rId51"/>
    <p:sldId id="710" r:id="rId52"/>
    <p:sldId id="711" r:id="rId53"/>
    <p:sldId id="712" r:id="rId54"/>
    <p:sldId id="713" r:id="rId55"/>
    <p:sldId id="714" r:id="rId56"/>
    <p:sldId id="715" r:id="rId57"/>
    <p:sldId id="716" r:id="rId58"/>
    <p:sldId id="717" r:id="rId59"/>
    <p:sldId id="718" r:id="rId60"/>
    <p:sldId id="574" r:id="rId6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6D8"/>
    <a:srgbClr val="1C48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23"/>
    <p:restoredTop sz="85417" autoAdjust="0"/>
  </p:normalViewPr>
  <p:slideViewPr>
    <p:cSldViewPr snapToGrid="0">
      <p:cViewPr>
        <p:scale>
          <a:sx n="85" d="100"/>
          <a:sy n="85" d="100"/>
        </p:scale>
        <p:origin x="1728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5EE0FE-15FE-9D42-B7BD-2BD186F5FC36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453737-A567-744E-B80F-5C75CA59EEA9}">
      <dgm:prSet phldrT="[Text]"/>
      <dgm:spPr/>
      <dgm:t>
        <a:bodyPr/>
        <a:lstStyle/>
        <a:p>
          <a:r>
            <a:rPr lang="en-US" dirty="0" smtClean="0"/>
            <a:t>Model</a:t>
          </a:r>
          <a:endParaRPr lang="en-US" dirty="0"/>
        </a:p>
      </dgm:t>
    </dgm:pt>
    <dgm:pt modelId="{569FC6DC-418A-3E48-8068-B93AC0182CB6}" type="parTrans" cxnId="{F43D1337-2FEE-404A-BE32-8CF91334A40B}">
      <dgm:prSet/>
      <dgm:spPr/>
      <dgm:t>
        <a:bodyPr/>
        <a:lstStyle/>
        <a:p>
          <a:endParaRPr lang="en-US"/>
        </a:p>
      </dgm:t>
    </dgm:pt>
    <dgm:pt modelId="{1B5CB42A-55B8-F74A-9653-404B81D4E8C8}" type="sibTrans" cxnId="{F43D1337-2FEE-404A-BE32-8CF91334A40B}">
      <dgm:prSet/>
      <dgm:spPr/>
      <dgm:t>
        <a:bodyPr/>
        <a:lstStyle/>
        <a:p>
          <a:endParaRPr lang="en-US"/>
        </a:p>
      </dgm:t>
    </dgm:pt>
    <dgm:pt modelId="{1DB4F3B8-B9B3-F946-8E24-C2010D6D339E}">
      <dgm:prSet phldrT="[Text]"/>
      <dgm:spPr/>
      <dgm:t>
        <a:bodyPr/>
        <a:lstStyle/>
        <a:p>
          <a:r>
            <a:rPr lang="en-US" dirty="0" smtClean="0"/>
            <a:t>Domain1</a:t>
          </a:r>
          <a:endParaRPr lang="en-US" dirty="0"/>
        </a:p>
      </dgm:t>
    </dgm:pt>
    <dgm:pt modelId="{A0336E42-9CCC-6E43-A721-0B150AE850D3}" type="parTrans" cxnId="{B60EC056-7C9F-944D-9958-D74541002BEB}">
      <dgm:prSet/>
      <dgm:spPr/>
      <dgm:t>
        <a:bodyPr/>
        <a:lstStyle/>
        <a:p>
          <a:endParaRPr lang="en-US"/>
        </a:p>
      </dgm:t>
    </dgm:pt>
    <dgm:pt modelId="{A0C290AD-391E-F04E-99BC-DFCE717EF6B6}" type="sibTrans" cxnId="{B60EC056-7C9F-944D-9958-D74541002BEB}">
      <dgm:prSet/>
      <dgm:spPr/>
      <dgm:t>
        <a:bodyPr/>
        <a:lstStyle/>
        <a:p>
          <a:endParaRPr lang="en-US"/>
        </a:p>
      </dgm:t>
    </dgm:pt>
    <dgm:pt modelId="{9EAC473B-2D91-4C40-B8EC-62B4E62DFF6B}">
      <dgm:prSet phldrT="[Text]"/>
      <dgm:spPr/>
      <dgm:t>
        <a:bodyPr/>
        <a:lstStyle/>
        <a:p>
          <a:r>
            <a:rPr lang="en-US" dirty="0" smtClean="0"/>
            <a:t>Domain2</a:t>
          </a:r>
          <a:endParaRPr lang="en-US" dirty="0"/>
        </a:p>
      </dgm:t>
    </dgm:pt>
    <dgm:pt modelId="{5D1FBE7B-3535-4048-A45C-9984E6428C3C}" type="parTrans" cxnId="{C41101D6-1A00-BE43-AB32-6EF470901E95}">
      <dgm:prSet/>
      <dgm:spPr/>
      <dgm:t>
        <a:bodyPr/>
        <a:lstStyle/>
        <a:p>
          <a:endParaRPr lang="en-US"/>
        </a:p>
      </dgm:t>
    </dgm:pt>
    <dgm:pt modelId="{29E297BD-15F5-4E4E-B719-1EFA950265C4}" type="sibTrans" cxnId="{C41101D6-1A00-BE43-AB32-6EF470901E95}">
      <dgm:prSet/>
      <dgm:spPr/>
      <dgm:t>
        <a:bodyPr/>
        <a:lstStyle/>
        <a:p>
          <a:endParaRPr lang="en-US"/>
        </a:p>
      </dgm:t>
    </dgm:pt>
    <dgm:pt modelId="{CBAF8B81-22D1-0F4A-8A47-8FD6782DE47B}">
      <dgm:prSet phldrT="[Text]"/>
      <dgm:spPr/>
      <dgm:t>
        <a:bodyPr/>
        <a:lstStyle/>
        <a:p>
          <a:r>
            <a:rPr lang="en-US" dirty="0" smtClean="0"/>
            <a:t>Domain3</a:t>
          </a:r>
          <a:endParaRPr lang="en-US" dirty="0"/>
        </a:p>
      </dgm:t>
    </dgm:pt>
    <dgm:pt modelId="{EA42E316-0CB1-EA42-83EA-378424FB9BFE}" type="parTrans" cxnId="{6BEBCF0C-8AD9-3D4B-9CD6-549C85E26D0E}">
      <dgm:prSet/>
      <dgm:spPr/>
      <dgm:t>
        <a:bodyPr/>
        <a:lstStyle/>
        <a:p>
          <a:endParaRPr lang="en-US"/>
        </a:p>
      </dgm:t>
    </dgm:pt>
    <dgm:pt modelId="{69364806-B7BB-3441-96F8-47970D13310F}" type="sibTrans" cxnId="{6BEBCF0C-8AD9-3D4B-9CD6-549C85E26D0E}">
      <dgm:prSet/>
      <dgm:spPr/>
      <dgm:t>
        <a:bodyPr/>
        <a:lstStyle/>
        <a:p>
          <a:endParaRPr lang="en-US"/>
        </a:p>
      </dgm:t>
    </dgm:pt>
    <dgm:pt modelId="{88E8C681-76C5-224A-AF95-3DF6B02D95A7}">
      <dgm:prSet phldrT="[Text]"/>
      <dgm:spPr/>
      <dgm:t>
        <a:bodyPr/>
        <a:lstStyle/>
        <a:p>
          <a:r>
            <a:rPr lang="en-US" dirty="0" smtClean="0"/>
            <a:t>Domain4</a:t>
          </a:r>
          <a:endParaRPr lang="en-US" dirty="0"/>
        </a:p>
      </dgm:t>
    </dgm:pt>
    <dgm:pt modelId="{2D656479-F885-304B-9C0B-1C257D444643}" type="parTrans" cxnId="{0C172F40-93F2-F445-AAB4-FDDA10DA5CB9}">
      <dgm:prSet/>
      <dgm:spPr/>
      <dgm:t>
        <a:bodyPr/>
        <a:lstStyle/>
        <a:p>
          <a:endParaRPr lang="en-US"/>
        </a:p>
      </dgm:t>
    </dgm:pt>
    <dgm:pt modelId="{3D65991F-7FB9-B844-99C5-193F277D5C09}" type="sibTrans" cxnId="{0C172F40-93F2-F445-AAB4-FDDA10DA5CB9}">
      <dgm:prSet/>
      <dgm:spPr/>
      <dgm:t>
        <a:bodyPr/>
        <a:lstStyle/>
        <a:p>
          <a:pPr rtl="0"/>
          <a:endParaRPr lang="en-US"/>
        </a:p>
      </dgm:t>
    </dgm:pt>
    <dgm:pt modelId="{293F9AF9-FC54-9E4E-8AEA-C200C20B13C1}" type="pres">
      <dgm:prSet presAssocID="{C65EE0FE-15FE-9D42-B7BD-2BD186F5FC3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119135-05D3-AD41-B4A3-8CC28206C590}" type="pres">
      <dgm:prSet presAssocID="{8D453737-A567-744E-B80F-5C75CA59EEA9}" presName="centerShape" presStyleLbl="node0" presStyleIdx="0" presStyleCnt="1"/>
      <dgm:spPr/>
      <dgm:t>
        <a:bodyPr/>
        <a:lstStyle/>
        <a:p>
          <a:endParaRPr lang="en-US"/>
        </a:p>
      </dgm:t>
    </dgm:pt>
    <dgm:pt modelId="{12CBFD78-9A91-6546-9AB4-0BD84CFDD826}" type="pres">
      <dgm:prSet presAssocID="{A0336E42-9CCC-6E43-A721-0B150AE850D3}" presName="parTrans" presStyleLbl="sibTrans2D1" presStyleIdx="0" presStyleCnt="4"/>
      <dgm:spPr/>
      <dgm:t>
        <a:bodyPr/>
        <a:lstStyle/>
        <a:p>
          <a:endParaRPr lang="en-US"/>
        </a:p>
      </dgm:t>
    </dgm:pt>
    <dgm:pt modelId="{9B9683F5-74C3-7441-9639-2CD5C16EB653}" type="pres">
      <dgm:prSet presAssocID="{A0336E42-9CCC-6E43-A721-0B150AE850D3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D7CAA587-F8F7-FE45-A1D9-63D14225F62F}" type="pres">
      <dgm:prSet presAssocID="{1DB4F3B8-B9B3-F946-8E24-C2010D6D339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FD27C-5CD9-284D-AC39-6896E72EA538}" type="pres">
      <dgm:prSet presAssocID="{5D1FBE7B-3535-4048-A45C-9984E6428C3C}" presName="parTrans" presStyleLbl="sibTrans2D1" presStyleIdx="1" presStyleCnt="4"/>
      <dgm:spPr/>
      <dgm:t>
        <a:bodyPr/>
        <a:lstStyle/>
        <a:p>
          <a:endParaRPr lang="en-US"/>
        </a:p>
      </dgm:t>
    </dgm:pt>
    <dgm:pt modelId="{936675D9-0EF7-334E-B0EA-B92F2784A69B}" type="pres">
      <dgm:prSet presAssocID="{5D1FBE7B-3535-4048-A45C-9984E6428C3C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AC5373A-0650-9542-845C-D35BBB6D5CDC}" type="pres">
      <dgm:prSet presAssocID="{9EAC473B-2D91-4C40-B8EC-62B4E62DFF6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BA8D6-F791-0348-AA3E-7433F3DCBD63}" type="pres">
      <dgm:prSet presAssocID="{EA42E316-0CB1-EA42-83EA-378424FB9BFE}" presName="parTrans" presStyleLbl="sibTrans2D1" presStyleIdx="2" presStyleCnt="4"/>
      <dgm:spPr/>
      <dgm:t>
        <a:bodyPr/>
        <a:lstStyle/>
        <a:p>
          <a:endParaRPr lang="en-US"/>
        </a:p>
      </dgm:t>
    </dgm:pt>
    <dgm:pt modelId="{4AE31DDB-E977-DD43-A952-FA419950CC15}" type="pres">
      <dgm:prSet presAssocID="{EA42E316-0CB1-EA42-83EA-378424FB9BF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DAA6E91-C3C5-DB40-A189-BD1E970CF0C1}" type="pres">
      <dgm:prSet presAssocID="{CBAF8B81-22D1-0F4A-8A47-8FD6782DE4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257C7-6794-134B-8C71-5A5A3431C67D}" type="pres">
      <dgm:prSet presAssocID="{2D656479-F885-304B-9C0B-1C257D444643}" presName="parTrans" presStyleLbl="sibTrans2D1" presStyleIdx="3" presStyleCnt="4"/>
      <dgm:spPr/>
      <dgm:t>
        <a:bodyPr/>
        <a:lstStyle/>
        <a:p>
          <a:endParaRPr lang="en-US"/>
        </a:p>
      </dgm:t>
    </dgm:pt>
    <dgm:pt modelId="{4E87FF2B-FE67-5640-AF73-4E6996B2FAFF}" type="pres">
      <dgm:prSet presAssocID="{2D656479-F885-304B-9C0B-1C257D444643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A2F3E74C-F55C-3648-B125-826B1F6FF4BE}" type="pres">
      <dgm:prSet presAssocID="{88E8C681-76C5-224A-AF95-3DF6B02D95A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C43130-1B6E-B742-9064-90EA00817BE0}" type="presOf" srcId="{5D1FBE7B-3535-4048-A45C-9984E6428C3C}" destId="{936675D9-0EF7-334E-B0EA-B92F2784A69B}" srcOrd="1" destOrd="0" presId="urn:microsoft.com/office/officeart/2005/8/layout/radial5"/>
    <dgm:cxn modelId="{C41101D6-1A00-BE43-AB32-6EF470901E95}" srcId="{8D453737-A567-744E-B80F-5C75CA59EEA9}" destId="{9EAC473B-2D91-4C40-B8EC-62B4E62DFF6B}" srcOrd="1" destOrd="0" parTransId="{5D1FBE7B-3535-4048-A45C-9984E6428C3C}" sibTransId="{29E297BD-15F5-4E4E-B719-1EFA950265C4}"/>
    <dgm:cxn modelId="{14C17892-277A-6649-B705-213F1AF25950}" type="presOf" srcId="{1DB4F3B8-B9B3-F946-8E24-C2010D6D339E}" destId="{D7CAA587-F8F7-FE45-A1D9-63D14225F62F}" srcOrd="0" destOrd="0" presId="urn:microsoft.com/office/officeart/2005/8/layout/radial5"/>
    <dgm:cxn modelId="{DF1A34EE-08E5-F148-B095-855A3E75442D}" type="presOf" srcId="{5D1FBE7B-3535-4048-A45C-9984E6428C3C}" destId="{E49FD27C-5CD9-284D-AC39-6896E72EA538}" srcOrd="0" destOrd="0" presId="urn:microsoft.com/office/officeart/2005/8/layout/radial5"/>
    <dgm:cxn modelId="{0C172F40-93F2-F445-AAB4-FDDA10DA5CB9}" srcId="{8D453737-A567-744E-B80F-5C75CA59EEA9}" destId="{88E8C681-76C5-224A-AF95-3DF6B02D95A7}" srcOrd="3" destOrd="0" parTransId="{2D656479-F885-304B-9C0B-1C257D444643}" sibTransId="{3D65991F-7FB9-B844-99C5-193F277D5C09}"/>
    <dgm:cxn modelId="{B05F0E24-2CD2-E945-AA4C-F60E5AB3B26E}" type="presOf" srcId="{EA42E316-0CB1-EA42-83EA-378424FB9BFE}" destId="{D30BA8D6-F791-0348-AA3E-7433F3DCBD63}" srcOrd="0" destOrd="0" presId="urn:microsoft.com/office/officeart/2005/8/layout/radial5"/>
    <dgm:cxn modelId="{8716C18F-E810-7147-9DA1-65C5E0E418CB}" type="presOf" srcId="{C65EE0FE-15FE-9D42-B7BD-2BD186F5FC36}" destId="{293F9AF9-FC54-9E4E-8AEA-C200C20B13C1}" srcOrd="0" destOrd="0" presId="urn:microsoft.com/office/officeart/2005/8/layout/radial5"/>
    <dgm:cxn modelId="{028BFBC0-1645-C444-B2B3-D46A671F4419}" type="presOf" srcId="{A0336E42-9CCC-6E43-A721-0B150AE850D3}" destId="{12CBFD78-9A91-6546-9AB4-0BD84CFDD826}" srcOrd="0" destOrd="0" presId="urn:microsoft.com/office/officeart/2005/8/layout/radial5"/>
    <dgm:cxn modelId="{FF40E26A-67F0-BB44-90A2-A62149A63996}" type="presOf" srcId="{CBAF8B81-22D1-0F4A-8A47-8FD6782DE47B}" destId="{8DAA6E91-C3C5-DB40-A189-BD1E970CF0C1}" srcOrd="0" destOrd="0" presId="urn:microsoft.com/office/officeart/2005/8/layout/radial5"/>
    <dgm:cxn modelId="{B60EC056-7C9F-944D-9958-D74541002BEB}" srcId="{8D453737-A567-744E-B80F-5C75CA59EEA9}" destId="{1DB4F3B8-B9B3-F946-8E24-C2010D6D339E}" srcOrd="0" destOrd="0" parTransId="{A0336E42-9CCC-6E43-A721-0B150AE850D3}" sibTransId="{A0C290AD-391E-F04E-99BC-DFCE717EF6B6}"/>
    <dgm:cxn modelId="{937E0338-AFC5-2348-9B0C-60AD25B2E85A}" type="presOf" srcId="{A0336E42-9CCC-6E43-A721-0B150AE850D3}" destId="{9B9683F5-74C3-7441-9639-2CD5C16EB653}" srcOrd="1" destOrd="0" presId="urn:microsoft.com/office/officeart/2005/8/layout/radial5"/>
    <dgm:cxn modelId="{6BEBCF0C-8AD9-3D4B-9CD6-549C85E26D0E}" srcId="{8D453737-A567-744E-B80F-5C75CA59EEA9}" destId="{CBAF8B81-22D1-0F4A-8A47-8FD6782DE47B}" srcOrd="2" destOrd="0" parTransId="{EA42E316-0CB1-EA42-83EA-378424FB9BFE}" sibTransId="{69364806-B7BB-3441-96F8-47970D13310F}"/>
    <dgm:cxn modelId="{81C02494-5A01-444F-A277-A2E77DDA5429}" type="presOf" srcId="{2D656479-F885-304B-9C0B-1C257D444643}" destId="{828257C7-6794-134B-8C71-5A5A3431C67D}" srcOrd="0" destOrd="0" presId="urn:microsoft.com/office/officeart/2005/8/layout/radial5"/>
    <dgm:cxn modelId="{F43D1337-2FEE-404A-BE32-8CF91334A40B}" srcId="{C65EE0FE-15FE-9D42-B7BD-2BD186F5FC36}" destId="{8D453737-A567-744E-B80F-5C75CA59EEA9}" srcOrd="0" destOrd="0" parTransId="{569FC6DC-418A-3E48-8068-B93AC0182CB6}" sibTransId="{1B5CB42A-55B8-F74A-9653-404B81D4E8C8}"/>
    <dgm:cxn modelId="{C66AEBCA-265D-2A44-944A-EBA71492E37B}" type="presOf" srcId="{EA42E316-0CB1-EA42-83EA-378424FB9BFE}" destId="{4AE31DDB-E977-DD43-A952-FA419950CC15}" srcOrd="1" destOrd="0" presId="urn:microsoft.com/office/officeart/2005/8/layout/radial5"/>
    <dgm:cxn modelId="{D15F98FF-F191-9C4A-9742-2B5895132D4E}" type="presOf" srcId="{8D453737-A567-744E-B80F-5C75CA59EEA9}" destId="{82119135-05D3-AD41-B4A3-8CC28206C590}" srcOrd="0" destOrd="0" presId="urn:microsoft.com/office/officeart/2005/8/layout/radial5"/>
    <dgm:cxn modelId="{F1198BA4-98CB-AA4F-8E0D-F65A6CCA8348}" type="presOf" srcId="{9EAC473B-2D91-4C40-B8EC-62B4E62DFF6B}" destId="{2AC5373A-0650-9542-845C-D35BBB6D5CDC}" srcOrd="0" destOrd="0" presId="urn:microsoft.com/office/officeart/2005/8/layout/radial5"/>
    <dgm:cxn modelId="{9990BBF3-9CAF-4D45-8ED1-B4B604A544D3}" type="presOf" srcId="{88E8C681-76C5-224A-AF95-3DF6B02D95A7}" destId="{A2F3E74C-F55C-3648-B125-826B1F6FF4BE}" srcOrd="0" destOrd="0" presId="urn:microsoft.com/office/officeart/2005/8/layout/radial5"/>
    <dgm:cxn modelId="{E715F794-1487-DF42-A806-D5860CCD87D5}" type="presOf" srcId="{2D656479-F885-304B-9C0B-1C257D444643}" destId="{4E87FF2B-FE67-5640-AF73-4E6996B2FAFF}" srcOrd="1" destOrd="0" presId="urn:microsoft.com/office/officeart/2005/8/layout/radial5"/>
    <dgm:cxn modelId="{98F99D90-5E66-E546-898C-173B24AA3C57}" type="presParOf" srcId="{293F9AF9-FC54-9E4E-8AEA-C200C20B13C1}" destId="{82119135-05D3-AD41-B4A3-8CC28206C590}" srcOrd="0" destOrd="0" presId="urn:microsoft.com/office/officeart/2005/8/layout/radial5"/>
    <dgm:cxn modelId="{5B1D6E30-9968-F549-A3B0-0C0F72C9CB33}" type="presParOf" srcId="{293F9AF9-FC54-9E4E-8AEA-C200C20B13C1}" destId="{12CBFD78-9A91-6546-9AB4-0BD84CFDD826}" srcOrd="1" destOrd="0" presId="urn:microsoft.com/office/officeart/2005/8/layout/radial5"/>
    <dgm:cxn modelId="{E79A6B96-11BE-BD47-B44C-86A4D6FC9AE1}" type="presParOf" srcId="{12CBFD78-9A91-6546-9AB4-0BD84CFDD826}" destId="{9B9683F5-74C3-7441-9639-2CD5C16EB653}" srcOrd="0" destOrd="0" presId="urn:microsoft.com/office/officeart/2005/8/layout/radial5"/>
    <dgm:cxn modelId="{6E99881F-072A-D74D-867A-8E5F68DC5BAD}" type="presParOf" srcId="{293F9AF9-FC54-9E4E-8AEA-C200C20B13C1}" destId="{D7CAA587-F8F7-FE45-A1D9-63D14225F62F}" srcOrd="2" destOrd="0" presId="urn:microsoft.com/office/officeart/2005/8/layout/radial5"/>
    <dgm:cxn modelId="{2A6C785B-EDC8-0C42-A5D8-7DCCD25D0E17}" type="presParOf" srcId="{293F9AF9-FC54-9E4E-8AEA-C200C20B13C1}" destId="{E49FD27C-5CD9-284D-AC39-6896E72EA538}" srcOrd="3" destOrd="0" presId="urn:microsoft.com/office/officeart/2005/8/layout/radial5"/>
    <dgm:cxn modelId="{0AF70FAA-A493-0543-ACF1-471ACB669653}" type="presParOf" srcId="{E49FD27C-5CD9-284D-AC39-6896E72EA538}" destId="{936675D9-0EF7-334E-B0EA-B92F2784A69B}" srcOrd="0" destOrd="0" presId="urn:microsoft.com/office/officeart/2005/8/layout/radial5"/>
    <dgm:cxn modelId="{9C57A38D-2BDD-2244-B2FF-BD2C3B418346}" type="presParOf" srcId="{293F9AF9-FC54-9E4E-8AEA-C200C20B13C1}" destId="{2AC5373A-0650-9542-845C-D35BBB6D5CDC}" srcOrd="4" destOrd="0" presId="urn:microsoft.com/office/officeart/2005/8/layout/radial5"/>
    <dgm:cxn modelId="{C426A75F-C40D-7341-AF5D-55E02EE4CF7E}" type="presParOf" srcId="{293F9AF9-FC54-9E4E-8AEA-C200C20B13C1}" destId="{D30BA8D6-F791-0348-AA3E-7433F3DCBD63}" srcOrd="5" destOrd="0" presId="urn:microsoft.com/office/officeart/2005/8/layout/radial5"/>
    <dgm:cxn modelId="{7406618F-E2A0-A249-9D45-3C669AE3010F}" type="presParOf" srcId="{D30BA8D6-F791-0348-AA3E-7433F3DCBD63}" destId="{4AE31DDB-E977-DD43-A952-FA419950CC15}" srcOrd="0" destOrd="0" presId="urn:microsoft.com/office/officeart/2005/8/layout/radial5"/>
    <dgm:cxn modelId="{D7273E95-504F-104D-95FB-60E21CC1447A}" type="presParOf" srcId="{293F9AF9-FC54-9E4E-8AEA-C200C20B13C1}" destId="{8DAA6E91-C3C5-DB40-A189-BD1E970CF0C1}" srcOrd="6" destOrd="0" presId="urn:microsoft.com/office/officeart/2005/8/layout/radial5"/>
    <dgm:cxn modelId="{8F23CAF4-313F-554F-B636-138EE35F66FE}" type="presParOf" srcId="{293F9AF9-FC54-9E4E-8AEA-C200C20B13C1}" destId="{828257C7-6794-134B-8C71-5A5A3431C67D}" srcOrd="7" destOrd="0" presId="urn:microsoft.com/office/officeart/2005/8/layout/radial5"/>
    <dgm:cxn modelId="{1D92390A-65D1-3B43-80B8-B376AD1B8763}" type="presParOf" srcId="{828257C7-6794-134B-8C71-5A5A3431C67D}" destId="{4E87FF2B-FE67-5640-AF73-4E6996B2FAFF}" srcOrd="0" destOrd="0" presId="urn:microsoft.com/office/officeart/2005/8/layout/radial5"/>
    <dgm:cxn modelId="{E8C3E6FB-8D0D-F346-A70C-8FAF5C088A89}" type="presParOf" srcId="{293F9AF9-FC54-9E4E-8AEA-C200C20B13C1}" destId="{A2F3E74C-F55C-3648-B125-826B1F6FF4B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119135-05D3-AD41-B4A3-8CC28206C590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Model</a:t>
          </a:r>
          <a:endParaRPr lang="en-US" sz="2700" kern="1200" dirty="0"/>
        </a:p>
      </dsp:txBody>
      <dsp:txXfrm>
        <a:off x="3560263" y="2205596"/>
        <a:ext cx="1007473" cy="1007473"/>
      </dsp:txXfrm>
    </dsp:sp>
    <dsp:sp modelId="{12CBFD78-9A91-6546-9AB4-0BD84CFDD826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958418" y="1620816"/>
        <a:ext cx="211162" cy="290655"/>
      </dsp:txXfrm>
    </dsp:sp>
    <dsp:sp modelId="{D7CAA587-F8F7-FE45-A1D9-63D14225F62F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Domain1</a:t>
          </a:r>
          <a:endParaRPr lang="en-US" sz="2000" kern="1200" dirty="0"/>
        </a:p>
      </dsp:txBody>
      <dsp:txXfrm>
        <a:off x="3560263" y="211644"/>
        <a:ext cx="1007473" cy="1007473"/>
      </dsp:txXfrm>
    </dsp:sp>
    <dsp:sp modelId="{E49FD27C-5CD9-284D-AC39-6896E72EA538}">
      <dsp:nvSpPr>
        <dsp:cNvPr id="0" name=""/>
        <dsp:cNvSpPr/>
      </dsp:nvSpPr>
      <dsp:spPr>
        <a:xfrm>
          <a:off x="4901608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901608" y="2564005"/>
        <a:ext cx="211162" cy="290655"/>
      </dsp:txXfrm>
    </dsp:sp>
    <dsp:sp modelId="{2AC5373A-0650-9542-845C-D35BBB6D5CDC}">
      <dsp:nvSpPr>
        <dsp:cNvPr id="0" name=""/>
        <dsp:cNvSpPr/>
      </dsp:nvSpPr>
      <dsp:spPr>
        <a:xfrm>
          <a:off x="5345561" y="1996942"/>
          <a:ext cx="1424781" cy="1424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Domain2</a:t>
          </a:r>
          <a:endParaRPr lang="en-US" sz="2000" kern="1200" dirty="0"/>
        </a:p>
      </dsp:txBody>
      <dsp:txXfrm>
        <a:off x="5554215" y="2205596"/>
        <a:ext cx="1007473" cy="1007473"/>
      </dsp:txXfrm>
    </dsp:sp>
    <dsp:sp modelId="{D30BA8D6-F791-0348-AA3E-7433F3DCBD63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958418" y="3507195"/>
        <a:ext cx="211162" cy="290655"/>
      </dsp:txXfrm>
    </dsp:sp>
    <dsp:sp modelId="{8DAA6E91-C3C5-DB40-A189-BD1E970CF0C1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Domain3</a:t>
          </a:r>
          <a:endParaRPr lang="en-US" sz="2000" kern="1200" dirty="0"/>
        </a:p>
      </dsp:txBody>
      <dsp:txXfrm>
        <a:off x="3560263" y="4199548"/>
        <a:ext cx="1007473" cy="1007473"/>
      </dsp:txXfrm>
    </dsp:sp>
    <dsp:sp modelId="{828257C7-6794-134B-8C71-5A5A3431C67D}">
      <dsp:nvSpPr>
        <dsp:cNvPr id="0" name=""/>
        <dsp:cNvSpPr/>
      </dsp:nvSpPr>
      <dsp:spPr>
        <a:xfrm rot="10800000">
          <a:off x="2924731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015229" y="2564005"/>
        <a:ext cx="211162" cy="290655"/>
      </dsp:txXfrm>
    </dsp:sp>
    <dsp:sp modelId="{A2F3E74C-F55C-3648-B125-826B1F6FF4BE}">
      <dsp:nvSpPr>
        <dsp:cNvPr id="0" name=""/>
        <dsp:cNvSpPr/>
      </dsp:nvSpPr>
      <dsp:spPr>
        <a:xfrm>
          <a:off x="1357657" y="1996942"/>
          <a:ext cx="1424781" cy="142478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Domain4</a:t>
          </a:r>
          <a:endParaRPr lang="en-US" sz="2000" kern="1200" dirty="0"/>
        </a:p>
      </dsp:txBody>
      <dsp:txXfrm>
        <a:off x="1566311" y="2205596"/>
        <a:ext cx="1007473" cy="1007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BCB5CCC-2AF4-4750-940C-1D9BFD50EE4A}" type="datetimeFigureOut">
              <a:rPr lang="zh-CN" altLang="en-US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6E5102C-B5D4-43E5-AF16-3760D6DF518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322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E5102C-B5D4-43E5-AF16-3760D6DF5189}" type="slidenum">
              <a:rPr lang="zh-CN" altLang="en-US" smtClean="0"/>
              <a:pPr>
                <a:defRPr/>
              </a:pPr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166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/>
                  <a:t>We treat the output vector in the last hop of the </a:t>
                </a:r>
                <a:r>
                  <a:rPr lang="en-US" sz="1200" dirty="0">
                    <a:solidFill>
                      <a:srgbClr val="00B0F0"/>
                    </a:solidFill>
                  </a:rPr>
                  <a:t>MN-sentiment</a:t>
                </a:r>
                <a:r>
                  <a:rPr lang="en-US" sz="1200" dirty="0"/>
                  <a:t> as the document representation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120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2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/>
                  <a:t> and feed it to the </a:t>
                </a:r>
                <a:r>
                  <a:rPr lang="en-US" sz="1200" dirty="0" err="1"/>
                  <a:t>softmax</a:t>
                </a:r>
                <a:r>
                  <a:rPr lang="en-US" sz="1200" dirty="0"/>
                  <a:t> layer for sentiment classification</a:t>
                </a:r>
                <a:r>
                  <a:rPr lang="en-US" sz="1200" dirty="0" smtClean="0"/>
                  <a:t>:</a:t>
                </a:r>
              </a:p>
              <a:p>
                <a:r>
                  <a:rPr lang="en-US" sz="1200" dirty="0" smtClean="0"/>
                  <a:t>The goal of the sentiment classifier is to minimize the cross-entropy for labeled</a:t>
                </a:r>
                <a:r>
                  <a:rPr lang="en-US" sz="1200" baseline="0" dirty="0" smtClean="0"/>
                  <a:t> data</a:t>
                </a:r>
                <a:r>
                  <a:rPr lang="en-US" sz="1200" dirty="0" smtClean="0"/>
                  <a:t> in the source domain: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 smtClean="0"/>
                  <a:t>We treat the output vector in the last hop of the </a:t>
                </a:r>
                <a:r>
                  <a:rPr lang="en-US" sz="1200" dirty="0">
                    <a:solidFill>
                      <a:srgbClr val="00B0F0"/>
                    </a:solidFill>
                  </a:rPr>
                  <a:t>MN-sentiment</a:t>
                </a:r>
                <a:r>
                  <a:rPr lang="en-US" sz="1200" dirty="0"/>
                  <a:t> as the document representation </a:t>
                </a:r>
                <a:r>
                  <a:rPr lang="en-US" sz="1200" i="0">
                    <a:latin typeface="Cambria Math" panose="02040503050406030204" pitchFamily="18" charset="0"/>
                  </a:rPr>
                  <a:t>𝑣_𝑠</a:t>
                </a:r>
                <a:r>
                  <a:rPr lang="en-US" sz="1200" dirty="0"/>
                  <a:t> and feed it to the </a:t>
                </a:r>
                <a:r>
                  <a:rPr lang="en-US" sz="1200" dirty="0" err="1"/>
                  <a:t>softmax</a:t>
                </a:r>
                <a:r>
                  <a:rPr lang="en-US" sz="1200" dirty="0"/>
                  <a:t> layer for sentiment classification</a:t>
                </a:r>
                <a:r>
                  <a:rPr lang="en-US" sz="1200" dirty="0" smtClean="0"/>
                  <a:t>:</a:t>
                </a:r>
              </a:p>
              <a:p>
                <a:r>
                  <a:rPr lang="en-US" sz="1200" dirty="0" smtClean="0"/>
                  <a:t>The goal of the sentiment classifier is to minimize the cross-entropy for all the labeled data in the source domain: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Then, let’s see, our goal is to extract pivots automatically. Pivots have two characteristics. First, they are important sentiment words. Second, They are shared in both domains.</a:t>
            </a: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first memory network named MN-sentiment for .. In order to capture the words with feature1</a:t>
            </a: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second memory network named MN-domain for  in order to capture the words with feature 2</a:t>
            </a: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two parameter-shard memory networks , which share all parameters including the query vector</a:t>
            </a:r>
          </a:p>
          <a:p>
            <a:pPr rtl="0"/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this way, the query stands for a higher-level representation of ‘what is the pivots’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25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 is an</a:t>
            </a:r>
            <a:r>
              <a:rPr lang="en-US" altLang="zh-CN" baseline="0" dirty="0" smtClean="0"/>
              <a:t> overview of our model, which mainly consists of four parts. The MN-sentiment, MN-domain, sentiment classifier and domain classifier. The labeled data in the source domain will be feed to MN-sentiment for sentiment classification. All data including labeled data and unlabeled data from the source and target domains will be feed to MN-domain for domain classification.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7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31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8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DSN, the </a:t>
            </a:r>
            <a:r>
              <a:rPr lang="en-US" dirty="0" err="1"/>
              <a:t>gan</a:t>
            </a:r>
            <a:r>
              <a:rPr lang="en-US" dirty="0"/>
              <a:t> loss is applied to L_{similarity}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C0D56C-D575-446F-8020-BC80860F76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45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visualized</a:t>
            </a:r>
            <a:r>
              <a:rPr lang="en-US" baseline="0" dirty="0" smtClean="0"/>
              <a:t> the attention for reviews between different domains. Fox example, the source domain is electronics and target domain is kitchen,</a:t>
            </a:r>
          </a:p>
          <a:p>
            <a:r>
              <a:rPr lang="en-US" baseline="0" dirty="0" smtClean="0"/>
              <a:t>We can see our model can attend to the pivots between different </a:t>
            </a:r>
            <a:r>
              <a:rPr lang="en-US" baseline="0" dirty="0" err="1" smtClean="0"/>
              <a:t>doamins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16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re are samples of pivots captured by our model in the E-K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74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Mathematical definition: Add 1 image</a:t>
            </a:r>
            <a:r>
              <a:rPr lang="en-US" baseline="0" dirty="0" smtClean="0"/>
              <a:t> to illustrate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0EF8-A423-4C4A-93C2-DCD6FACEB3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03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overview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919E9-1B8B-4CDF-B0B3-91285F7EF043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571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Actually</a:t>
            </a:r>
            <a:r>
              <a:rPr lang="en-US" altLang="zh-CN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trick of parameter initialization and fine-tune is almost born together with deep learning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Historically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greedy layer-wise trained DBN and AE[4][5] was used to initialize other tasks, </a:t>
            </a:r>
            <a:r>
              <a:rPr lang="en-US" altLang="zh-CN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</a:t>
            </a:r>
            <a:r>
              <a:rPr lang="en-US" altLang="zh-CN" dirty="0" smtClean="0"/>
              <a:t>ntil it is replaced by the dropout and the batch</a:t>
            </a:r>
            <a:r>
              <a:rPr lang="en-US" altLang="zh-CN" baseline="0" dirty="0" smtClean="0"/>
              <a:t> normalization now. </a:t>
            </a:r>
          </a:p>
          <a:p>
            <a:r>
              <a:rPr lang="en-US" dirty="0" smtClean="0"/>
              <a:t>Nowadays,</a:t>
            </a:r>
            <a:r>
              <a:rPr lang="en-US" baseline="0" dirty="0" smtClean="0"/>
              <a:t> it has become a kind of common practice in many deep learning applications. </a:t>
            </a:r>
          </a:p>
          <a:p>
            <a:r>
              <a:rPr lang="en-US" baseline="0" dirty="0" smtClean="0"/>
              <a:t>The parameters of the layers reflect the learned representation or features by deep learning model, so it is a kind of representation transfer. </a:t>
            </a:r>
          </a:p>
          <a:p>
            <a:r>
              <a:rPr lang="en-US" baseline="0" dirty="0" smtClean="0"/>
              <a:t>But a question remains to be answered, how transferable are the learned features by deep learning?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1B92-2844-5B49-AF64-E55AB7F837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1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0EF8-A423-4C4A-93C2-DCD6FACEB3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5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is a function C(;) and slot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C_j</a:t>
            </a:r>
            <a:r>
              <a:rPr lang="en-US" altLang="zh-CN" baseline="0" dirty="0" smtClean="0"/>
              <a:t>. It is confusing.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919E9-1B8B-4CDF-B0B3-91285F7EF043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9743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Simply define the success rate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919E9-1B8B-4CDF-B0B3-91285F7EF043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56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Does</a:t>
            </a:r>
            <a:r>
              <a:rPr lang="en-US" altLang="zh-CN" baseline="0" dirty="0" smtClean="0"/>
              <a:t> the combination really improve over (TL with traditional methods) or (DL without TL)? We show a benchmark dataset on which different methods are compared towards the task that leverages …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This Office dataset has 3 domains, i.e., Amazon, Webcam, and DSLR. The 3 domains are different in that pictures in Amazon are object images in Amazon, while Webcam … and DSLR …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There are 31 total categories of objects for all domains, e.g., backpack and bike.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For the domain of Amazon, there are altogether 2,817 images. For Webcam and </a:t>
            </a:r>
            <a:r>
              <a:rPr lang="en-US" altLang="zh-CN" baseline="0" dirty="0" err="1" smtClean="0"/>
              <a:t>dslr</a:t>
            </a:r>
            <a:r>
              <a:rPr lang="en-US" altLang="zh-CN" baseline="0" dirty="0" smtClean="0"/>
              <a:t>, …</a:t>
            </a:r>
          </a:p>
          <a:p>
            <a:endParaRPr lang="en-US" altLang="zh-C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A0B09-3CCE-448B-870B-4F7A7EC86DE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67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51B92-2844-5B49-AF64-E55AB7F837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30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Good afternoon, everyone.</a:t>
            </a:r>
            <a:r>
              <a:rPr lang="en-US" altLang="zh-CN" baseline="0" dirty="0" smtClean="0"/>
              <a:t> My name is LI Zheng, from Hong Kong University of Science and Technology. Today, I will introduce my research work, </a:t>
            </a:r>
            <a:r>
              <a:rPr lang="en-US" sz="1200" dirty="0" smtClean="0"/>
              <a:t>End-to-End Adversarial Memory Network for Cross-domain Sentiment Classification.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Unfortunately, effective deep learning methods are highly dependent on large amounts of labeled training. Sometimes we do not have enough or even no labeled data in the target domain. Therefore, cross-domain sentiment classification, which utilizes labeled data from related domains, becomes a promising direction.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main challenge of cross-domain sentiment classification is the domain discrepancy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dɪs'krep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(ə)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nsɪ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which may reduce performances </a:t>
            </a:r>
            <a:r>
              <a:rPr lang="en-US" altLang="zh-CN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altLang="zh-CN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task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Fox example, if the source domain and the target domain are both the book domain, the accuracy can  achieve 86%, but the if the target domain is restaurant domain, the accuracy can drop  to 74%.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0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Most</a:t>
            </a:r>
            <a:r>
              <a:rPr lang="en-US" baseline="0" dirty="0" smtClean="0"/>
              <a:t> traditional methods need manually select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pivots based on criterions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krai'tiəriən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such as the </a:t>
            </a:r>
            <a:r>
              <a:rPr lang="en-US" sz="1200" dirty="0" smtClean="0"/>
              <a:t>Term frequency on both domains,</a:t>
            </a:r>
            <a:r>
              <a:rPr lang="en-US" sz="1200" baseline="0" dirty="0" smtClean="0"/>
              <a:t> </a:t>
            </a:r>
            <a:r>
              <a:rPr lang="en-US" sz="1200" dirty="0" smtClean="0"/>
              <a:t>Mutual information between features and labels (source domain)</a:t>
            </a:r>
            <a:r>
              <a:rPr lang="en-US" sz="1200" baseline="0" dirty="0" smtClean="0"/>
              <a:t> </a:t>
            </a:r>
            <a:r>
              <a:rPr lang="en-US" sz="1200" dirty="0" smtClean="0"/>
              <a:t>and Mutual information between features and domains.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13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sz="1200" dirty="0" smtClean="0"/>
                  <a:t>Given a document </a:t>
                </a:r>
                <a:r>
                  <a:rPr lang="en-US" altLang="zh-CN" sz="1200" dirty="0"/>
                  <a:t>D</a:t>
                </a:r>
                <a:r>
                  <a:rPr lang="en-US" sz="1200" dirty="0" smtClean="0"/>
                  <a:t>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dirty="0" smtClean="0"/>
                  <a:t>,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200" dirty="0" smtClean="0"/>
                  <a:t>}, we </a:t>
                </a:r>
                <a:r>
                  <a:rPr lang="en-US" sz="1200" dirty="0"/>
                  <a:t>stacked their word vectors and put into the external memory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200" dirty="0" smtClean="0"/>
                  <a:t> and </a:t>
                </a:r>
                <a:r>
                  <a:rPr lang="en-US" sz="1200" dirty="0"/>
                  <a:t>the free memories are padded with zero vectors</a:t>
                </a:r>
                <a:r>
                  <a:rPr lang="en-US" sz="1200" dirty="0" smtClean="0"/>
                  <a:t>. For the attention</a:t>
                </a:r>
                <a:r>
                  <a:rPr lang="en-US" sz="1200" baseline="0" dirty="0" smtClean="0"/>
                  <a:t> layer, we feed the memory vectors into a one-layer MLP and get the hidden representations. The query vector will interact with the hidden representations to get context-aware attentions by masked </a:t>
                </a:r>
                <a:r>
                  <a:rPr lang="en-US" sz="1200" baseline="0" dirty="0" err="1" smtClean="0"/>
                  <a:t>softmax</a:t>
                </a:r>
                <a:r>
                  <a:rPr lang="en-US" sz="1200" baseline="0" dirty="0" smtClean="0"/>
                  <a:t>. Where n is the size of the memory occupied. Lastly, we get the output of attention layer by  weighted sum of the </a:t>
                </a:r>
                <a:r>
                  <a:rPr lang="en-US" sz="1200" baseline="0" dirty="0" err="1" smtClean="0"/>
                  <a:t>memor</a:t>
                </a:r>
                <a:r>
                  <a:rPr lang="en-US" sz="1200" baseline="0" dirty="0" smtClean="0"/>
                  <a:t>.</a:t>
                </a:r>
                <a:endParaRPr lang="en-US" sz="120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sz="1200" dirty="0" smtClean="0"/>
                  <a:t>Given a document </a:t>
                </a:r>
                <a:r>
                  <a:rPr lang="en-US" altLang="zh-CN" sz="1200" dirty="0"/>
                  <a:t>D</a:t>
                </a:r>
                <a:r>
                  <a:rPr lang="en-US" sz="1200" dirty="0" smtClean="0"/>
                  <a:t> = {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</a:t>
                </a:r>
                <a:r>
                  <a:rPr lang="en-US" altLang="zh-CN" sz="1200" b="0" i="0" dirty="0" smtClean="0">
                    <a:latin typeface="Cambria Math" panose="02040503050406030204" pitchFamily="18" charset="0"/>
                  </a:rPr>
                  <a:t>_</a:t>
                </a:r>
                <a:r>
                  <a:rPr lang="en-US" sz="1200" b="0" i="0" dirty="0" smtClean="0">
                    <a:latin typeface="Cambria Math" panose="02040503050406030204" pitchFamily="18" charset="0"/>
                  </a:rPr>
                  <a:t>1,</a:t>
                </a:r>
                <a:r>
                  <a:rPr lang="en-US" sz="1200" dirty="0"/>
                  <a:t> 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w_</a:t>
                </a:r>
                <a:r>
                  <a:rPr lang="en-US" altLang="zh-CN" sz="1200" b="0" i="0" dirty="0" smtClean="0">
                    <a:latin typeface="Cambria Math" panose="02040503050406030204" pitchFamily="18" charset="0"/>
                  </a:rPr>
                  <a:t>2</a:t>
                </a:r>
                <a:r>
                  <a:rPr lang="en-US" sz="1200" dirty="0" smtClean="0"/>
                  <a:t>, … 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w_n</a:t>
                </a:r>
                <a:r>
                  <a:rPr lang="en-US" sz="1200" dirty="0" smtClean="0"/>
                  <a:t>}, we </a:t>
                </a:r>
                <a:r>
                  <a:rPr lang="en-US" sz="1200" dirty="0"/>
                  <a:t>stacked their word vectors and put into the external memory </a:t>
                </a:r>
                <a:r>
                  <a:rPr lang="en-US" sz="1200" b="1" i="0" smtClean="0">
                    <a:latin typeface="Cambria Math" panose="02040503050406030204" pitchFamily="18" charset="0"/>
                  </a:rPr>
                  <a:t>𝒎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𝑅</a:t>
                </a:r>
                <a:r>
                  <a:rPr lang="en-US" sz="1200" i="0" dirty="0" smtClean="0">
                    <a:latin typeface="Cambria Math" panose="02040503050406030204" pitchFamily="18" charset="0"/>
                  </a:rPr>
                  <a:t>^(</a:t>
                </a:r>
                <a:r>
                  <a:rPr lang="en-US" sz="1200" b="0" i="0" dirty="0" smtClean="0">
                    <a:latin typeface="Cambria Math" panose="02040503050406030204" pitchFamily="18" charset="0"/>
                  </a:rPr>
                  <a:t>𝑑</a:t>
                </a:r>
                <a:r>
                  <a:rPr lang="en-US" sz="1200" b="0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×𝑛)</a:t>
                </a:r>
                <a:r>
                  <a:rPr lang="en-US" sz="1200" dirty="0" smtClean="0"/>
                  <a:t>, </a:t>
                </a:r>
                <a:r>
                  <a:rPr lang="en-US" sz="1200" dirty="0"/>
                  <a:t>where </a:t>
                </a:r>
                <a:r>
                  <a:rPr lang="en-US" sz="1200" dirty="0" smtClean="0"/>
                  <a:t>n </a:t>
                </a:r>
                <a:r>
                  <a:rPr lang="en-US" sz="1200" dirty="0"/>
                  <a:t>is the occupied memory size and the free memories are padded with zero vectors</a:t>
                </a:r>
                <a:r>
                  <a:rPr lang="en-US" sz="1200" dirty="0" smtClean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6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sz="1200" dirty="0" smtClean="0"/>
                  <a:t>Given a document </a:t>
                </a:r>
                <a:r>
                  <a:rPr lang="en-US" altLang="zh-CN" sz="1200" dirty="0"/>
                  <a:t>D</a:t>
                </a:r>
                <a:r>
                  <a:rPr lang="en-US" sz="1200" dirty="0" smtClean="0"/>
                  <a:t> = 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altLang="zh-CN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dirty="0" smtClean="0"/>
                  <a:t>,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200" i="1" dirty="0">
                            <a:latin typeface="Cambria Math" panose="02040503050406030204" pitchFamily="18" charset="0"/>
                          </a:rPr>
                          <m:t>n</m:t>
                        </m:r>
                      </m:sub>
                    </m:sSub>
                  </m:oMath>
                </a14:m>
                <a:r>
                  <a:rPr lang="en-US" sz="1200" dirty="0" smtClean="0"/>
                  <a:t>}, we </a:t>
                </a:r>
                <a:r>
                  <a:rPr lang="en-US" sz="1200" dirty="0"/>
                  <a:t>stacked their word vectors and put into the external memory </a:t>
                </a:r>
                <a14:m>
                  <m:oMath xmlns:m="http://schemas.openxmlformats.org/officeDocument/2006/math">
                    <m:r>
                      <a:rPr lang="en-US" sz="12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1200" dirty="0" smtClean="0"/>
                  <a:t> and </a:t>
                </a:r>
                <a:r>
                  <a:rPr lang="en-US" sz="1200" dirty="0"/>
                  <a:t>the free memories are padded with zero vectors</a:t>
                </a:r>
                <a:r>
                  <a:rPr lang="en-US" sz="1200" dirty="0" smtClean="0"/>
                  <a:t>. For the attention</a:t>
                </a:r>
                <a:r>
                  <a:rPr lang="en-US" sz="1200" baseline="0" dirty="0" smtClean="0"/>
                  <a:t> layer, we feed the memory vectors into a one-layer MLP and get the hidden representations. The query vector will interact with the hidden representations to get context-aware attentions by masked </a:t>
                </a:r>
                <a:r>
                  <a:rPr lang="en-US" sz="1200" baseline="0" dirty="0" err="1" smtClean="0"/>
                  <a:t>softmax</a:t>
                </a:r>
                <a:r>
                  <a:rPr lang="en-US" sz="1200" baseline="0" dirty="0" smtClean="0"/>
                  <a:t>. Where n is the size of the memory occupied. Lastly, we get the output of attention layer by  weighted sum of the </a:t>
                </a:r>
                <a:r>
                  <a:rPr lang="en-US" sz="1200" baseline="0" dirty="0" err="1" smtClean="0"/>
                  <a:t>memor</a:t>
                </a:r>
                <a:r>
                  <a:rPr lang="en-US" sz="1200" baseline="0" dirty="0" smtClean="0"/>
                  <a:t>.</a:t>
                </a:r>
                <a:endParaRPr lang="en-US" sz="1200" dirty="0" smtClean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algn="just"/>
                <a:r>
                  <a:rPr lang="en-US" sz="1200" dirty="0" smtClean="0"/>
                  <a:t>Given a document </a:t>
                </a:r>
                <a:r>
                  <a:rPr lang="en-US" altLang="zh-CN" sz="1200" dirty="0"/>
                  <a:t>D</a:t>
                </a:r>
                <a:r>
                  <a:rPr lang="en-US" sz="1200" dirty="0" smtClean="0"/>
                  <a:t> = {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</a:t>
                </a:r>
                <a:r>
                  <a:rPr lang="en-US" altLang="zh-CN" sz="1200" b="0" i="0" dirty="0" smtClean="0">
                    <a:latin typeface="Cambria Math" panose="02040503050406030204" pitchFamily="18" charset="0"/>
                  </a:rPr>
                  <a:t>_</a:t>
                </a:r>
                <a:r>
                  <a:rPr lang="en-US" sz="1200" b="0" i="0" dirty="0" smtClean="0">
                    <a:latin typeface="Cambria Math" panose="02040503050406030204" pitchFamily="18" charset="0"/>
                  </a:rPr>
                  <a:t>1,</a:t>
                </a:r>
                <a:r>
                  <a:rPr lang="en-US" sz="1200" dirty="0"/>
                  <a:t> 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w_</a:t>
                </a:r>
                <a:r>
                  <a:rPr lang="en-US" altLang="zh-CN" sz="1200" b="0" i="0" dirty="0" smtClean="0">
                    <a:latin typeface="Cambria Math" panose="02040503050406030204" pitchFamily="18" charset="0"/>
                  </a:rPr>
                  <a:t>2</a:t>
                </a:r>
                <a:r>
                  <a:rPr lang="en-US" sz="1200" dirty="0" smtClean="0"/>
                  <a:t>, … </a:t>
                </a:r>
                <a:r>
                  <a:rPr lang="en-US" altLang="zh-CN" sz="1200" i="0" dirty="0">
                    <a:latin typeface="Cambria Math" panose="02040503050406030204" pitchFamily="18" charset="0"/>
                  </a:rPr>
                  <a:t>w_n</a:t>
                </a:r>
                <a:r>
                  <a:rPr lang="en-US" sz="1200" dirty="0" smtClean="0"/>
                  <a:t>}, we </a:t>
                </a:r>
                <a:r>
                  <a:rPr lang="en-US" sz="1200" dirty="0"/>
                  <a:t>stacked their word vectors and put into the external memory </a:t>
                </a:r>
                <a:r>
                  <a:rPr lang="en-US" sz="1200" b="1" i="0" smtClean="0">
                    <a:latin typeface="Cambria Math" panose="02040503050406030204" pitchFamily="18" charset="0"/>
                  </a:rPr>
                  <a:t>𝒎</a:t>
                </a:r>
                <a:r>
                  <a:rPr lang="en-US" sz="1200" b="0" i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∈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𝑅</a:t>
                </a:r>
                <a:r>
                  <a:rPr lang="en-US" sz="1200" i="0" dirty="0" smtClean="0">
                    <a:latin typeface="Cambria Math" panose="02040503050406030204" pitchFamily="18" charset="0"/>
                  </a:rPr>
                  <a:t>^(</a:t>
                </a:r>
                <a:r>
                  <a:rPr lang="en-US" sz="1200" b="0" i="0" dirty="0" smtClean="0">
                    <a:latin typeface="Cambria Math" panose="02040503050406030204" pitchFamily="18" charset="0"/>
                  </a:rPr>
                  <a:t>𝑑</a:t>
                </a:r>
                <a:r>
                  <a:rPr lang="en-US" sz="1200" b="0" i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×𝑛)</a:t>
                </a:r>
                <a:r>
                  <a:rPr lang="en-US" sz="1200" dirty="0" smtClean="0"/>
                  <a:t>, </a:t>
                </a:r>
                <a:r>
                  <a:rPr lang="en-US" sz="1200" dirty="0"/>
                  <a:t>where </a:t>
                </a:r>
                <a:r>
                  <a:rPr lang="en-US" sz="1200" dirty="0" smtClean="0"/>
                  <a:t>n </a:t>
                </a:r>
                <a:r>
                  <a:rPr lang="en-US" sz="1200" dirty="0"/>
                  <a:t>is the occupied memory size and the free memories are padded with zero vectors</a:t>
                </a:r>
                <a:r>
                  <a:rPr lang="en-US" sz="1200" dirty="0" smtClean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EEFE1-10FA-4396-81DB-5E8B4EE7BB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11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文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9117" y="191729"/>
            <a:ext cx="7012093" cy="433071"/>
          </a:xfrm>
        </p:spPr>
        <p:txBody>
          <a:bodyPr>
            <a:normAutofit/>
          </a:bodyPr>
          <a:lstStyle>
            <a:lvl1pPr eaLnBrk="1" latinLnBrk="0" hangingPunct="1">
              <a:defRPr sz="2133" b="1" u="none" strike="noStrike" kern="1200" cap="none" spc="0" normalizeH="0" baseline="0">
                <a:solidFill>
                  <a:schemeClr val="bg1"/>
                </a:solidFill>
                <a:uFillTx/>
                <a:ea typeface="宋体" charset="0"/>
              </a:defRPr>
            </a:lvl1pPr>
          </a:lstStyle>
          <a:p>
            <a:r>
              <a:rPr lang="zh-CN" altLang="en-US" dirty="0" smtClean="0"/>
              <a:t>深度学习的迁移模型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939896"/>
            <a:ext cx="10515616" cy="423707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821269" y="1144663"/>
            <a:ext cx="10572751" cy="51276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512446" y="6176973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9998439" y="0"/>
            <a:ext cx="2193561" cy="7345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36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24"/>
          <p:cNvGrpSpPr>
            <a:grpSpLocks/>
          </p:cNvGrpSpPr>
          <p:nvPr/>
        </p:nvGrpSpPr>
        <p:grpSpPr bwMode="auto">
          <a:xfrm>
            <a:off x="0" y="323354"/>
            <a:ext cx="12217400" cy="751078"/>
            <a:chOff x="0" y="242094"/>
            <a:chExt cx="9163025" cy="564356"/>
          </a:xfrm>
        </p:grpSpPr>
        <p:grpSp>
          <p:nvGrpSpPr>
            <p:cNvPr id="34" name="组合 9"/>
            <p:cNvGrpSpPr>
              <a:grpSpLocks/>
            </p:cNvGrpSpPr>
            <p:nvPr/>
          </p:nvGrpSpPr>
          <p:grpSpPr bwMode="auto">
            <a:xfrm flipH="1">
              <a:off x="9060600" y="242094"/>
              <a:ext cx="102425" cy="564356"/>
              <a:chOff x="7668348" y="242094"/>
              <a:chExt cx="98744" cy="564356"/>
            </a:xfrm>
          </p:grpSpPr>
          <p:sp>
            <p:nvSpPr>
              <p:cNvPr id="41" name="矩形 40"/>
              <p:cNvSpPr/>
              <p:nvPr/>
            </p:nvSpPr>
            <p:spPr>
              <a:xfrm>
                <a:off x="7668348" y="242468"/>
                <a:ext cx="62748" cy="564610"/>
              </a:xfrm>
              <a:prstGeom prst="rect">
                <a:avLst/>
              </a:prstGeom>
              <a:solidFill>
                <a:srgbClr val="803D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2400"/>
              </a:p>
            </p:txBody>
          </p:sp>
          <p:cxnSp>
            <p:nvCxnSpPr>
              <p:cNvPr id="42" name="直接连接符 41"/>
              <p:cNvCxnSpPr/>
              <p:nvPr/>
            </p:nvCxnSpPr>
            <p:spPr>
              <a:xfrm>
                <a:off x="7767827" y="242468"/>
                <a:ext cx="0" cy="56461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"/>
            <p:cNvGrpSpPr>
              <a:grpSpLocks/>
            </p:cNvGrpSpPr>
            <p:nvPr/>
          </p:nvGrpSpPr>
          <p:grpSpPr bwMode="auto">
            <a:xfrm>
              <a:off x="0" y="242094"/>
              <a:ext cx="480244" cy="564356"/>
              <a:chOff x="0" y="242094"/>
              <a:chExt cx="480244" cy="564356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0" y="242468"/>
                <a:ext cx="425449" cy="564610"/>
              </a:xfrm>
              <a:prstGeom prst="rect">
                <a:avLst/>
              </a:prstGeom>
              <a:solidFill>
                <a:srgbClr val="803D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00"/>
              </a:p>
            </p:txBody>
          </p:sp>
          <p:cxnSp>
            <p:nvCxnSpPr>
              <p:cNvPr id="38" name="直接连接符 37"/>
              <p:cNvCxnSpPr/>
              <p:nvPr/>
            </p:nvCxnSpPr>
            <p:spPr>
              <a:xfrm>
                <a:off x="481012" y="242468"/>
                <a:ext cx="0" cy="564610"/>
              </a:xfrm>
              <a:prstGeom prst="line">
                <a:avLst/>
              </a:prstGeom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Rectangle 9"/>
          <p:cNvSpPr/>
          <p:nvPr userDrawn="1"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5514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结束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82977"/>
            <a:ext cx="12192000" cy="72624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64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单击此处编辑结束语</a:t>
            </a:r>
          </a:p>
        </p:txBody>
      </p:sp>
    </p:spTree>
    <p:extLst>
      <p:ext uri="{BB962C8B-B14F-4D97-AF65-F5344CB8AC3E}">
        <p14:creationId xmlns:p14="http://schemas.microsoft.com/office/powerpoint/2010/main" val="18260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53786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A8F769-CEF5-4894-A661-602D16F7AECF}" type="datetimeFigureOut">
              <a:rPr lang="zh-CN" altLang="en-US" smtClean="0"/>
              <a:pPr>
                <a:defRPr/>
              </a:pPr>
              <a:t>17/11/8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0A8459-2DDB-47F0-AFCD-238B9C9CCB4C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03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  <p:sldLayoutId id="2147483713" r:id="rId13"/>
    <p:sldLayoutId id="2147483714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hyperlink" Target="http://www.cse.ust.hk/~qyang" TargetMode="Externa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34.png"/><Relationship Id="rId5" Type="http://schemas.openxmlformats.org/officeDocument/2006/relationships/image" Target="../media/image220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tiff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tiff"/><Relationship Id="rId3" Type="http://schemas.openxmlformats.org/officeDocument/2006/relationships/image" Target="../media/image5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gif"/><Relationship Id="rId3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dblp.uni-trier.de/pers/hd/z/Zhang_0006:Yu" TargetMode="External"/><Relationship Id="rId4" Type="http://schemas.openxmlformats.org/officeDocument/2006/relationships/hyperlink" Target="http://dblp.uni-trier.de/pers/hd/p/Pan:Sinno_Jialin" TargetMode="External"/><Relationship Id="rId5" Type="http://schemas.openxmlformats.org/officeDocument/2006/relationships/hyperlink" Target="http://dblp.uni-trier.de/pers/hd/y/Yang_0001:Qiang" TargetMode="External"/><Relationship Id="rId6" Type="http://schemas.openxmlformats.org/officeDocument/2006/relationships/hyperlink" Target="http://dblp.uni-trier.de/db/conf/aaai/aaai2017.html#Tan0P017" TargetMode="External"/><Relationship Id="rId7" Type="http://schemas.openxmlformats.org/officeDocument/2006/relationships/hyperlink" Target="http://dblp.uni-trier.de/pers/hd/s/Song:Yangqiu" TargetMode="External"/><Relationship Id="rId8" Type="http://schemas.openxmlformats.org/officeDocument/2006/relationships/hyperlink" Target="http://dblp.uni-trier.de/pers/hd/z/Zhong:Erheng" TargetMode="External"/><Relationship Id="rId9" Type="http://schemas.openxmlformats.org/officeDocument/2006/relationships/hyperlink" Target="http://dblp.uni-trier.de/db/conf/kdd/kdd2015.html#TanSZ015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910.png"/><Relationship Id="rId5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40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90.png"/><Relationship Id="rId21" Type="http://schemas.openxmlformats.org/officeDocument/2006/relationships/image" Target="../media/image300.png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7.png"/><Relationship Id="rId25" Type="http://schemas.openxmlformats.org/officeDocument/2006/relationships/image" Target="../media/image210.png"/><Relationship Id="rId26" Type="http://schemas.openxmlformats.org/officeDocument/2006/relationships/image" Target="../media/image110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4" Type="http://schemas.openxmlformats.org/officeDocument/2006/relationships/image" Target="../media/image230.png"/><Relationship Id="rId15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18" Type="http://schemas.openxmlformats.org/officeDocument/2006/relationships/image" Target="../media/image270.png"/><Relationship Id="rId19" Type="http://schemas.openxmlformats.org/officeDocument/2006/relationships/image" Target="../media/image43.png"/><Relationship Id="rId3" Type="http://schemas.openxmlformats.org/officeDocument/2006/relationships/image" Target="../media/image73.png"/><Relationship Id="rId4" Type="http://schemas.openxmlformats.org/officeDocument/2006/relationships/image" Target="../media/image910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11.png"/><Relationship Id="rId9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8" Type="http://schemas.openxmlformats.org/officeDocument/2006/relationships/image" Target="../media/image310.png"/><Relationship Id="rId6" Type="http://schemas.openxmlformats.org/officeDocument/2006/relationships/image" Target="../media/image390.png"/><Relationship Id="rId7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33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4" Type="http://schemas.openxmlformats.org/officeDocument/2006/relationships/image" Target="../media/image91.png"/><Relationship Id="rId5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800.png"/><Relationship Id="rId5" Type="http://schemas.openxmlformats.org/officeDocument/2006/relationships/image" Target="../media/image600.png"/><Relationship Id="rId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10.png"/><Relationship Id="rId5" Type="http://schemas.openxmlformats.org/officeDocument/2006/relationships/image" Target="../media/image120.png"/><Relationship Id="rId6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50.png"/><Relationship Id="rId5" Type="http://schemas.openxmlformats.org/officeDocument/2006/relationships/image" Target="../media/image160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4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Relationship Id="rId3" Type="http://schemas.openxmlformats.org/officeDocument/2006/relationships/image" Target="../media/image9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504825"/>
            <a:ext cx="74803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1C488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5364" name="组合 13"/>
          <p:cNvGrpSpPr>
            <a:grpSpLocks noChangeAspect="1"/>
          </p:cNvGrpSpPr>
          <p:nvPr/>
        </p:nvGrpSpPr>
        <p:grpSpPr bwMode="auto">
          <a:xfrm>
            <a:off x="5605463" y="2808288"/>
            <a:ext cx="6777037" cy="4229100"/>
            <a:chOff x="0" y="0"/>
            <a:chExt cx="5324473" cy="3322983"/>
          </a:xfrm>
        </p:grpSpPr>
        <p:pic>
          <p:nvPicPr>
            <p:cNvPr id="15376" name="图片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7" name="图片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3" name="组合 16"/>
          <p:cNvGrpSpPr>
            <a:grpSpLocks/>
          </p:cNvGrpSpPr>
          <p:nvPr/>
        </p:nvGrpSpPr>
        <p:grpSpPr bwMode="auto">
          <a:xfrm>
            <a:off x="493126" y="6131575"/>
            <a:ext cx="4155244" cy="523220"/>
            <a:chOff x="1234" y="0"/>
            <a:chExt cx="4152759" cy="525807"/>
          </a:xfrm>
        </p:grpSpPr>
        <p:sp>
          <p:nvSpPr>
            <p:cNvPr id="15374" name="矩形 45"/>
            <p:cNvSpPr>
              <a:spLocks noChangeArrowheads="1"/>
            </p:cNvSpPr>
            <p:nvPr/>
          </p:nvSpPr>
          <p:spPr bwMode="auto">
            <a:xfrm>
              <a:off x="402646" y="0"/>
              <a:ext cx="3751347" cy="525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800" dirty="0" smtClean="0">
                  <a:solidFill>
                    <a:srgbClr val="FFFF00"/>
                  </a:solidFill>
                  <a:hlinkClick r:id="rId5"/>
                </a:rPr>
                <a:t>www.cse.ust.hk/~qyang</a:t>
              </a:r>
              <a:r>
                <a:rPr lang="en-US" altLang="zh-CN" sz="2800" dirty="0" smtClean="0">
                  <a:solidFill>
                    <a:srgbClr val="FFFF00"/>
                  </a:solidFill>
                </a:rPr>
                <a:t> </a:t>
              </a:r>
              <a:endParaRPr lang="zh-CN" altLang="en-US" sz="2800" dirty="0">
                <a:solidFill>
                  <a:srgbClr val="FFFF00"/>
                </a:solidFill>
              </a:endParaRPr>
            </a:p>
          </p:txBody>
        </p:sp>
        <p:pic>
          <p:nvPicPr>
            <p:cNvPr id="15375" name="组合 18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21724"/>
              <a:ext cx="298704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6" name="组合 22"/>
          <p:cNvGrpSpPr>
            <a:grpSpLocks/>
          </p:cNvGrpSpPr>
          <p:nvPr/>
        </p:nvGrpSpPr>
        <p:grpSpPr bwMode="auto">
          <a:xfrm>
            <a:off x="493126" y="5535097"/>
            <a:ext cx="1857081" cy="523220"/>
            <a:chOff x="0" y="0"/>
            <a:chExt cx="1858868" cy="525160"/>
          </a:xfrm>
        </p:grpSpPr>
        <p:sp>
          <p:nvSpPr>
            <p:cNvPr id="15372" name="矩形 40"/>
            <p:cNvSpPr>
              <a:spLocks noChangeArrowheads="1"/>
            </p:cNvSpPr>
            <p:nvPr/>
          </p:nvSpPr>
          <p:spPr bwMode="auto">
            <a:xfrm>
              <a:off x="403225" y="0"/>
              <a:ext cx="1455643" cy="525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800" dirty="0">
                  <a:solidFill>
                    <a:srgbClr val="FFFFFF"/>
                  </a:solidFill>
                </a:rPr>
                <a:t>2017.</a:t>
              </a:r>
              <a:r>
                <a:rPr lang="zh-CN" altLang="en-US" sz="2800" dirty="0">
                  <a:solidFill>
                    <a:srgbClr val="FFFFFF"/>
                  </a:solidFill>
                </a:rPr>
                <a:t> </a:t>
              </a:r>
              <a:r>
                <a:rPr lang="en-US" altLang="zh-CN" sz="2800" dirty="0" smtClean="0">
                  <a:solidFill>
                    <a:srgbClr val="FFFFFF"/>
                  </a:solidFill>
                </a:rPr>
                <a:t>11</a:t>
              </a:r>
              <a:endParaRPr lang="zh-CN" altLang="en-US" sz="2800" dirty="0">
                <a:solidFill>
                  <a:srgbClr val="FFFFFF"/>
                </a:solidFill>
              </a:endParaRPr>
            </a:p>
          </p:txBody>
        </p:sp>
        <p:sp>
          <p:nvSpPr>
            <p:cNvPr id="15373" name="Freeform 102"/>
            <p:cNvSpPr>
              <a:spLocks noEditPoints="1"/>
            </p:cNvSpPr>
            <p:nvPr/>
          </p:nvSpPr>
          <p:spPr bwMode="auto">
            <a:xfrm>
              <a:off x="0" y="19050"/>
              <a:ext cx="300038" cy="298450"/>
            </a:xfrm>
            <a:custGeom>
              <a:avLst/>
              <a:gdLst>
                <a:gd name="T0" fmla="*/ 2147483647 w 837"/>
                <a:gd name="T1" fmla="*/ 0 h 837"/>
                <a:gd name="T2" fmla="*/ 0 w 837"/>
                <a:gd name="T3" fmla="*/ 2147483647 h 837"/>
                <a:gd name="T4" fmla="*/ 2147483647 w 837"/>
                <a:gd name="T5" fmla="*/ 2147483647 h 837"/>
                <a:gd name="T6" fmla="*/ 2147483647 w 837"/>
                <a:gd name="T7" fmla="*/ 2147483647 h 837"/>
                <a:gd name="T8" fmla="*/ 2147483647 w 837"/>
                <a:gd name="T9" fmla="*/ 0 h 837"/>
                <a:gd name="T10" fmla="*/ 2147483647 w 837"/>
                <a:gd name="T11" fmla="*/ 2147483647 h 837"/>
                <a:gd name="T12" fmla="*/ 2147483647 w 837"/>
                <a:gd name="T13" fmla="*/ 2147483647 h 837"/>
                <a:gd name="T14" fmla="*/ 2147483647 w 837"/>
                <a:gd name="T15" fmla="*/ 2147483647 h 837"/>
                <a:gd name="T16" fmla="*/ 2147483647 w 837"/>
                <a:gd name="T17" fmla="*/ 2147483647 h 837"/>
                <a:gd name="T18" fmla="*/ 2147483647 w 837"/>
                <a:gd name="T19" fmla="*/ 2147483647 h 837"/>
                <a:gd name="T20" fmla="*/ 2147483647 w 837"/>
                <a:gd name="T21" fmla="*/ 2147483647 h 837"/>
                <a:gd name="T22" fmla="*/ 2147483647 w 837"/>
                <a:gd name="T23" fmla="*/ 2147483647 h 837"/>
                <a:gd name="T24" fmla="*/ 2147483647 w 837"/>
                <a:gd name="T25" fmla="*/ 2147483647 h 837"/>
                <a:gd name="T26" fmla="*/ 2147483647 w 837"/>
                <a:gd name="T27" fmla="*/ 2147483647 h 837"/>
                <a:gd name="T28" fmla="*/ 2147483647 w 837"/>
                <a:gd name="T29" fmla="*/ 2147483647 h 837"/>
                <a:gd name="T30" fmla="*/ 2147483647 w 837"/>
                <a:gd name="T31" fmla="*/ 2147483647 h 837"/>
                <a:gd name="T32" fmla="*/ 2147483647 w 837"/>
                <a:gd name="T33" fmla="*/ 2147483647 h 837"/>
                <a:gd name="T34" fmla="*/ 2147483647 w 837"/>
                <a:gd name="T35" fmla="*/ 2147483647 h 837"/>
                <a:gd name="T36" fmla="*/ 2147483647 w 837"/>
                <a:gd name="T37" fmla="*/ 2147483647 h 837"/>
                <a:gd name="T38" fmla="*/ 2147483647 w 837"/>
                <a:gd name="T39" fmla="*/ 2147483647 h 837"/>
                <a:gd name="T40" fmla="*/ 2147483647 w 837"/>
                <a:gd name="T41" fmla="*/ 2147483647 h 8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7" h="837">
                  <a:moveTo>
                    <a:pt x="418" y="0"/>
                  </a:moveTo>
                  <a:cubicBezTo>
                    <a:pt x="187" y="0"/>
                    <a:pt x="0" y="187"/>
                    <a:pt x="0" y="419"/>
                  </a:cubicBezTo>
                  <a:cubicBezTo>
                    <a:pt x="0" y="650"/>
                    <a:pt x="187" y="837"/>
                    <a:pt x="418" y="837"/>
                  </a:cubicBezTo>
                  <a:cubicBezTo>
                    <a:pt x="650" y="837"/>
                    <a:pt x="837" y="650"/>
                    <a:pt x="837" y="419"/>
                  </a:cubicBezTo>
                  <a:cubicBezTo>
                    <a:pt x="837" y="187"/>
                    <a:pt x="650" y="0"/>
                    <a:pt x="418" y="0"/>
                  </a:cubicBezTo>
                  <a:close/>
                  <a:moveTo>
                    <a:pt x="173" y="583"/>
                  </a:moveTo>
                  <a:cubicBezTo>
                    <a:pt x="121" y="583"/>
                    <a:pt x="121" y="583"/>
                    <a:pt x="121" y="583"/>
                  </a:cubicBezTo>
                  <a:cubicBezTo>
                    <a:pt x="121" y="251"/>
                    <a:pt x="121" y="251"/>
                    <a:pt x="121" y="251"/>
                  </a:cubicBezTo>
                  <a:cubicBezTo>
                    <a:pt x="440" y="251"/>
                    <a:pt x="440" y="251"/>
                    <a:pt x="440" y="251"/>
                  </a:cubicBezTo>
                  <a:cubicBezTo>
                    <a:pt x="490" y="177"/>
                    <a:pt x="490" y="177"/>
                    <a:pt x="490" y="177"/>
                  </a:cubicBezTo>
                  <a:cubicBezTo>
                    <a:pt x="631" y="177"/>
                    <a:pt x="631" y="177"/>
                    <a:pt x="631" y="177"/>
                  </a:cubicBezTo>
                  <a:cubicBezTo>
                    <a:pt x="631" y="251"/>
                    <a:pt x="631" y="251"/>
                    <a:pt x="631" y="251"/>
                  </a:cubicBezTo>
                  <a:cubicBezTo>
                    <a:pt x="631" y="269"/>
                    <a:pt x="631" y="269"/>
                    <a:pt x="631" y="269"/>
                  </a:cubicBezTo>
                  <a:cubicBezTo>
                    <a:pt x="631" y="300"/>
                    <a:pt x="631" y="300"/>
                    <a:pt x="631" y="300"/>
                  </a:cubicBezTo>
                  <a:cubicBezTo>
                    <a:pt x="173" y="300"/>
                    <a:pt x="173" y="300"/>
                    <a:pt x="173" y="300"/>
                  </a:cubicBezTo>
                  <a:lnTo>
                    <a:pt x="173" y="583"/>
                  </a:lnTo>
                  <a:close/>
                  <a:moveTo>
                    <a:pt x="716" y="660"/>
                  </a:moveTo>
                  <a:cubicBezTo>
                    <a:pt x="205" y="660"/>
                    <a:pt x="205" y="660"/>
                    <a:pt x="205" y="660"/>
                  </a:cubicBezTo>
                  <a:cubicBezTo>
                    <a:pt x="205" y="328"/>
                    <a:pt x="205" y="328"/>
                    <a:pt x="205" y="328"/>
                  </a:cubicBezTo>
                  <a:cubicBezTo>
                    <a:pt x="716" y="328"/>
                    <a:pt x="716" y="328"/>
                    <a:pt x="716" y="328"/>
                  </a:cubicBezTo>
                  <a:lnTo>
                    <a:pt x="716" y="66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3200"/>
            </a:p>
          </p:txBody>
        </p:sp>
      </p:grpSp>
      <p:grpSp>
        <p:nvGrpSpPr>
          <p:cNvPr id="4109" name="组合 25"/>
          <p:cNvGrpSpPr>
            <a:grpSpLocks/>
          </p:cNvGrpSpPr>
          <p:nvPr/>
        </p:nvGrpSpPr>
        <p:grpSpPr bwMode="auto">
          <a:xfrm>
            <a:off x="494714" y="5019229"/>
            <a:ext cx="6061838" cy="523220"/>
            <a:chOff x="1234" y="-117550"/>
            <a:chExt cx="6061959" cy="523864"/>
          </a:xfrm>
        </p:grpSpPr>
        <p:sp>
          <p:nvSpPr>
            <p:cNvPr id="15370" name="矩形 37"/>
            <p:cNvSpPr>
              <a:spLocks noChangeArrowheads="1"/>
            </p:cNvSpPr>
            <p:nvPr/>
          </p:nvSpPr>
          <p:spPr bwMode="auto">
            <a:xfrm>
              <a:off x="402491" y="-117550"/>
              <a:ext cx="5660702" cy="52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2800" dirty="0" smtClean="0">
                  <a:solidFill>
                    <a:srgbClr val="FFFFFF"/>
                  </a:solidFill>
                </a:rPr>
                <a:t>Qiang Yang, HKUST, Hong </a:t>
              </a:r>
              <a:r>
                <a:rPr lang="en-US" altLang="zh-CN" sz="2800" dirty="0" smtClean="0">
                  <a:solidFill>
                    <a:srgbClr val="FFFFFF"/>
                  </a:solidFill>
                </a:rPr>
                <a:t>Kong, China</a:t>
              </a:r>
              <a:endParaRPr lang="zh-CN" altLang="en-US" sz="2800" dirty="0">
                <a:solidFill>
                  <a:srgbClr val="FFFFFF"/>
                </a:solidFill>
              </a:endParaRPr>
            </a:p>
          </p:txBody>
        </p:sp>
        <p:pic>
          <p:nvPicPr>
            <p:cNvPr id="15371" name="组合 27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" y="19247"/>
              <a:ext cx="298704" cy="298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368" name="文本框 58"/>
          <p:cNvSpPr txBox="1">
            <a:spLocks noChangeArrowheads="1"/>
          </p:cNvSpPr>
          <p:nvPr/>
        </p:nvSpPr>
        <p:spPr bwMode="auto">
          <a:xfrm>
            <a:off x="214648" y="739961"/>
            <a:ext cx="1128280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6600" b="1" dirty="0" smtClean="0">
                <a:solidFill>
                  <a:srgbClr val="1C4885"/>
                </a:solidFill>
                <a:latin typeface="微软雅黑" pitchFamily="34" charset="-122"/>
                <a:ea typeface="微软雅黑" pitchFamily="34" charset="-122"/>
              </a:rPr>
              <a:t>When Transfer Learning Meets Deep Learning</a:t>
            </a:r>
            <a:endParaRPr lang="zh-CN" altLang="en-US" sz="6600" b="1" dirty="0">
              <a:solidFill>
                <a:srgbClr val="1C488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427" y="1939896"/>
            <a:ext cx="10515616" cy="42370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Key to Transfer Learning: Invariant 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找</a:t>
            </a:r>
            <a:r>
              <a:rPr lang="zh-CN" altLang="en-US" b="1" dirty="0">
                <a:latin typeface="微软雅黑"/>
                <a:ea typeface="微软雅黑"/>
                <a:cs typeface="微软雅黑"/>
              </a:rPr>
              <a:t>出</a:t>
            </a:r>
            <a:r>
              <a:rPr lang="zh-CN" altLang="en-US" b="1" u="sng" dirty="0">
                <a:solidFill>
                  <a:srgbClr val="0070C0"/>
                </a:solidFill>
                <a:latin typeface="微软雅黑"/>
                <a:ea typeface="微软雅黑"/>
                <a:cs typeface="微软雅黑"/>
              </a:rPr>
              <a:t>不变量</a:t>
            </a:r>
            <a:endParaRPr lang="en-US" u="sng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77" y="2522538"/>
            <a:ext cx="4076700" cy="1993900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546539" y="3386139"/>
            <a:ext cx="1371600" cy="5715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526" y="2357438"/>
            <a:ext cx="3740151" cy="2488900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694658" y="2357437"/>
            <a:ext cx="4479852" cy="232088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7230138" y="2069805"/>
            <a:ext cx="4309729" cy="3104708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867" y="5174512"/>
            <a:ext cx="260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Driving in Mainland China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13793" y="5210761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Driving in Hong Kong,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86" y="1939896"/>
            <a:ext cx="5554415" cy="4237077"/>
          </a:xfrm>
          <a:ln>
            <a:noFill/>
          </a:ln>
        </p:spPr>
        <p:txBody>
          <a:bodyPr>
            <a:normAutofit/>
          </a:bodyPr>
          <a:lstStyle/>
          <a:p>
            <a:pPr defTabSz="121917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Yann </a:t>
            </a:r>
            <a:r>
              <a:rPr lang="en-US" dirty="0" err="1" smtClean="0"/>
              <a:t>LeCun</a:t>
            </a:r>
            <a:r>
              <a:rPr lang="en-US" dirty="0" smtClean="0"/>
              <a:t>: What is the </a:t>
            </a:r>
            <a:r>
              <a:rPr lang="en-US" altLang="zh-CN" dirty="0" smtClean="0"/>
              <a:t>Thermodynamics of Machine Learning?</a:t>
            </a:r>
          </a:p>
          <a:p>
            <a:pPr lvl="1" defTabSz="1219170">
              <a:lnSpc>
                <a:spcPct val="100000"/>
              </a:lnSpc>
              <a:spcBef>
                <a:spcPts val="0"/>
              </a:spcBef>
            </a:pPr>
            <a:endParaRPr lang="en-US" altLang="zh-CN" dirty="0" smtClean="0"/>
          </a:p>
        </p:txBody>
      </p:sp>
      <p:sp>
        <p:nvSpPr>
          <p:cNvPr id="8" name="文本占位符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latin typeface="Microsoft YaHei" charset="0"/>
                <a:ea typeface="Microsoft YaHei" charset="0"/>
                <a:cs typeface="Microsoft YaHei" charset="0"/>
              </a:rPr>
              <a:t>迁移学习</a:t>
            </a:r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 Transfer Learning</a:t>
            </a:r>
            <a:endParaRPr lang="en-US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84" y="1388533"/>
            <a:ext cx="6021617" cy="471236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7900811" y="5046133"/>
            <a:ext cx="2242256" cy="15578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smtClean="0">
                <a:latin typeface="Times New Roman" pitchFamily="18" charset="0"/>
                <a:ea typeface="华文中宋" pitchFamily="2" charset="-122"/>
              </a:rPr>
              <a:t>Transfer Learning Approaches</a:t>
            </a:r>
            <a:endParaRPr lang="en-SG" altLang="zh-CN" smtClean="0">
              <a:ea typeface="宋体" charset="-122"/>
            </a:endParaRPr>
          </a:p>
        </p:txBody>
      </p:sp>
      <p:sp>
        <p:nvSpPr>
          <p:cNvPr id="34819" name="Rounded Rectangle 3"/>
          <p:cNvSpPr>
            <a:spLocks noChangeArrowheads="1"/>
          </p:cNvSpPr>
          <p:nvPr/>
        </p:nvSpPr>
        <p:spPr bwMode="auto">
          <a:xfrm>
            <a:off x="3200400" y="2133600"/>
            <a:ext cx="2971800" cy="1752600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54000" tIns="36000" rIns="54000" bIns="36000" anchor="ctr"/>
          <a:lstStyle/>
          <a:p>
            <a:pPr algn="ctr" eaLnBrk="0" hangingPunct="0"/>
            <a:r>
              <a:rPr lang="en-US" altLang="zh-CN" b="1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Instance-based Approaches</a:t>
            </a:r>
          </a:p>
        </p:txBody>
      </p:sp>
      <p:sp>
        <p:nvSpPr>
          <p:cNvPr id="34820" name="Rounded Rectangle 5"/>
          <p:cNvSpPr>
            <a:spLocks noChangeArrowheads="1"/>
          </p:cNvSpPr>
          <p:nvPr/>
        </p:nvSpPr>
        <p:spPr bwMode="auto">
          <a:xfrm>
            <a:off x="6172200" y="2133600"/>
            <a:ext cx="2971800" cy="1752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54000" tIns="36000" rIns="54000" bIns="36000" anchor="ctr"/>
          <a:lstStyle/>
          <a:p>
            <a:pPr algn="ctr" eaLnBrk="0" hangingPunct="0"/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Feature-based Approaches</a:t>
            </a:r>
          </a:p>
        </p:txBody>
      </p:sp>
      <p:sp>
        <p:nvSpPr>
          <p:cNvPr id="34821" name="Rounded Rectangle 5"/>
          <p:cNvSpPr>
            <a:spLocks noChangeArrowheads="1"/>
          </p:cNvSpPr>
          <p:nvPr/>
        </p:nvSpPr>
        <p:spPr bwMode="auto">
          <a:xfrm>
            <a:off x="3200400" y="3886200"/>
            <a:ext cx="2971800" cy="1752600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54000" tIns="36000" rIns="54000" bIns="36000" anchor="ctr"/>
          <a:lstStyle/>
          <a:p>
            <a:pPr algn="ctr" eaLnBrk="0" hangingPunct="0"/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Parameter/Model -</a:t>
            </a: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  <a:cs typeface="Arial" charset="0"/>
              </a:rPr>
              <a:t>based Approaches</a:t>
            </a: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6172200" y="3886200"/>
            <a:ext cx="2971800" cy="17526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54000" tIns="36000" rIns="54000" bIns="36000" anchor="ctr"/>
          <a:lstStyle/>
          <a:p>
            <a:pPr algn="ctr" eaLnBrk="0" hangingPunct="0">
              <a:defRPr/>
            </a:pPr>
            <a:r>
              <a:rPr lang="en-US" altLang="zh-CN" b="1" dirty="0" smtClean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Relational </a:t>
            </a:r>
            <a:r>
              <a:rPr lang="en-US" altLang="zh-CN" b="1" dirty="0">
                <a:solidFill>
                  <a:schemeClr val="bg1"/>
                </a:solidFill>
                <a:latin typeface="Times New Roman" pitchFamily="18" charset="0"/>
                <a:ea typeface="宋体" pitchFamily="2" charset="-122"/>
                <a:cs typeface="Arial" pitchFamily="34" charset="0"/>
              </a:rPr>
              <a:t>Approaches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9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4080" y="345442"/>
            <a:ext cx="8958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Microsoft YaHei" charset="-122"/>
                <a:ea typeface="Microsoft YaHei" charset="-122"/>
                <a:cs typeface="Microsoft YaHei" charset="-122"/>
              </a:rPr>
              <a:t>Transfer Learning Method (1): Instance Transfer</a:t>
            </a:r>
            <a:endParaRPr lang="en-US" sz="28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524" y="1865747"/>
            <a:ext cx="1406526" cy="140652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620421" y="1432375"/>
            <a:ext cx="896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Source</a:t>
            </a:r>
            <a:endParaRPr lang="en-US" sz="20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3" y="1865747"/>
            <a:ext cx="1354787" cy="140652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236522" y="1406974"/>
            <a:ext cx="8312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Target</a:t>
            </a:r>
            <a:endParaRPr lang="en-US" sz="2000" dirty="0"/>
          </a:p>
        </p:txBody>
      </p:sp>
      <p:sp>
        <p:nvSpPr>
          <p:cNvPr id="9" name="右箭头 8"/>
          <p:cNvSpPr/>
          <p:nvPr/>
        </p:nvSpPr>
        <p:spPr>
          <a:xfrm>
            <a:off x="7632342" y="1503140"/>
            <a:ext cx="535709" cy="1770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074" name="Picture 2" descr="http://img.secretchina.com/dat/media/70/2015/09/07/201509072015152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14" y="1865747"/>
            <a:ext cx="1468582" cy="14065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722" y="1877531"/>
            <a:ext cx="1435964" cy="139474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10447" y="3274872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Sample 1</a:t>
            </a:r>
            <a:endParaRPr lang="en-US" sz="2000" dirty="0"/>
          </a:p>
        </p:txBody>
      </p:sp>
      <p:sp>
        <p:nvSpPr>
          <p:cNvPr id="14" name="矩形 13"/>
          <p:cNvSpPr/>
          <p:nvPr/>
        </p:nvSpPr>
        <p:spPr>
          <a:xfrm>
            <a:off x="5009348" y="3281478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Sample 2</a:t>
            </a:r>
            <a:endParaRPr lang="en-US" sz="2000" dirty="0"/>
          </a:p>
        </p:txBody>
      </p:sp>
      <p:sp>
        <p:nvSpPr>
          <p:cNvPr id="15" name="矩形 14"/>
          <p:cNvSpPr/>
          <p:nvPr/>
        </p:nvSpPr>
        <p:spPr>
          <a:xfrm>
            <a:off x="6593531" y="3249212"/>
            <a:ext cx="11416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Sample 3</a:t>
            </a:r>
            <a:endParaRPr lang="en-US" sz="20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371" y="4487105"/>
            <a:ext cx="1406526" cy="140652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523" y="4487105"/>
            <a:ext cx="1354787" cy="1406526"/>
          </a:xfrm>
          <a:prstGeom prst="rect">
            <a:avLst/>
          </a:prstGeom>
        </p:spPr>
      </p:pic>
      <p:sp>
        <p:nvSpPr>
          <p:cNvPr id="20" name="右箭头 19"/>
          <p:cNvSpPr/>
          <p:nvPr/>
        </p:nvSpPr>
        <p:spPr>
          <a:xfrm rot="5400000">
            <a:off x="8484885" y="3756908"/>
            <a:ext cx="714279" cy="13275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24" y="4487105"/>
            <a:ext cx="1406526" cy="140652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566" y="4487105"/>
            <a:ext cx="1406526" cy="140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86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9193" y="345442"/>
            <a:ext cx="9103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Microsoft YaHei" charset="-122"/>
                <a:ea typeface="Microsoft YaHei" charset="-122"/>
                <a:cs typeface="Microsoft YaHei" charset="-122"/>
              </a:rPr>
              <a:t>Transfer Learning Method</a:t>
            </a:r>
            <a:r>
              <a:rPr lang="zh-CN" altLang="en-US" sz="2800" dirty="0" smtClean="0"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lang="en-US" altLang="zh-CN" sz="2800" dirty="0"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lang="zh-CN" altLang="en-US" sz="2800" dirty="0" smtClean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2800" dirty="0" smtClean="0">
                <a:latin typeface="Microsoft YaHei" charset="-122"/>
                <a:ea typeface="Microsoft YaHei" charset="-122"/>
                <a:cs typeface="Microsoft YaHei" charset="-122"/>
              </a:rPr>
              <a:t>Feature Transfer</a:t>
            </a:r>
            <a:endParaRPr lang="en-US" sz="28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164081" y="6354618"/>
            <a:ext cx="3747277" cy="0"/>
          </a:xfrm>
          <a:prstGeom prst="line">
            <a:avLst/>
          </a:prstGeom>
          <a:solidFill>
            <a:srgbClr val="070606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</p:cxnSp>
      <p:cxnSp>
        <p:nvCxnSpPr>
          <p:cNvPr id="29" name="直接连接符 28"/>
          <p:cNvCxnSpPr/>
          <p:nvPr/>
        </p:nvCxnSpPr>
        <p:spPr>
          <a:xfrm>
            <a:off x="6151798" y="6354618"/>
            <a:ext cx="3747277" cy="0"/>
          </a:xfrm>
          <a:prstGeom prst="line">
            <a:avLst/>
          </a:prstGeom>
          <a:solidFill>
            <a:srgbClr val="070606"/>
          </a:solidFill>
          <a:ln w="158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</p:cxnSp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020" y="2401454"/>
            <a:ext cx="1406526" cy="1406526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2485031" y="1942682"/>
            <a:ext cx="720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Source </a:t>
            </a:r>
            <a:endParaRPr lang="en-US" sz="1400" dirty="0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910" y="2401454"/>
            <a:ext cx="1354787" cy="1406526"/>
          </a:xfrm>
          <a:prstGeom prst="rect">
            <a:avLst/>
          </a:prstGeom>
        </p:spPr>
      </p:pic>
      <p:sp>
        <p:nvSpPr>
          <p:cNvPr id="43" name="矩形 42"/>
          <p:cNvSpPr/>
          <p:nvPr/>
        </p:nvSpPr>
        <p:spPr>
          <a:xfrm>
            <a:off x="4294911" y="1942682"/>
            <a:ext cx="7591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  Target </a:t>
            </a:r>
            <a:endParaRPr lang="en-US" sz="1400" dirty="0"/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284" y="4406153"/>
            <a:ext cx="1723881" cy="1739205"/>
          </a:xfrm>
          <a:prstGeom prst="rect">
            <a:avLst/>
          </a:prstGeom>
        </p:spPr>
      </p:pic>
      <p:cxnSp>
        <p:nvCxnSpPr>
          <p:cNvPr id="46" name="直接箭头连接符 45"/>
          <p:cNvCxnSpPr>
            <a:stCxn id="40" idx="2"/>
          </p:cNvCxnSpPr>
          <p:nvPr/>
        </p:nvCxnSpPr>
        <p:spPr>
          <a:xfrm>
            <a:off x="3118283" y="3807982"/>
            <a:ext cx="497754" cy="59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/>
          <p:cNvSpPr/>
          <p:nvPr/>
        </p:nvSpPr>
        <p:spPr>
          <a:xfrm>
            <a:off x="1843573" y="5004324"/>
            <a:ext cx="13621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Shared</a:t>
            </a:r>
            <a:r>
              <a:rPr lang="zh-CN" altLang="en-US" sz="1400" dirty="0" smtClean="0"/>
              <a:t> </a:t>
            </a:r>
            <a:r>
              <a:rPr lang="en-US" altLang="zh-CN" sz="1400" dirty="0" smtClean="0"/>
              <a:t>Features</a:t>
            </a:r>
            <a:endParaRPr lang="en-US" sz="1400" dirty="0"/>
          </a:p>
        </p:txBody>
      </p:sp>
      <p:cxnSp>
        <p:nvCxnSpPr>
          <p:cNvPr id="51" name="直接箭头连接符 50"/>
          <p:cNvCxnSpPr>
            <a:stCxn id="42" idx="2"/>
          </p:cNvCxnSpPr>
          <p:nvPr/>
        </p:nvCxnSpPr>
        <p:spPr>
          <a:xfrm flipH="1">
            <a:off x="4357255" y="3807982"/>
            <a:ext cx="615048" cy="59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 51"/>
          <p:cNvSpPr/>
          <p:nvPr/>
        </p:nvSpPr>
        <p:spPr>
          <a:xfrm>
            <a:off x="6353428" y="1942682"/>
            <a:ext cx="1129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Source (Text)</a:t>
            </a:r>
            <a:endParaRPr lang="en-US" sz="1400" dirty="0"/>
          </a:p>
        </p:txBody>
      </p:sp>
      <p:sp>
        <p:nvSpPr>
          <p:cNvPr id="53" name="矩形 52"/>
          <p:cNvSpPr/>
          <p:nvPr/>
        </p:nvSpPr>
        <p:spPr>
          <a:xfrm>
            <a:off x="8218427" y="1957553"/>
            <a:ext cx="1305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/>
              <a:t>Target (Images)</a:t>
            </a:r>
            <a:endParaRPr lang="en-US" sz="1400" dirty="0"/>
          </a:p>
        </p:txBody>
      </p:sp>
      <p:sp>
        <p:nvSpPr>
          <p:cNvPr id="55" name="文本框 54"/>
          <p:cNvSpPr txBox="1"/>
          <p:nvPr/>
        </p:nvSpPr>
        <p:spPr>
          <a:xfrm>
            <a:off x="6318793" y="2743201"/>
            <a:ext cx="1531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梅花香自苦寒来</a:t>
            </a:r>
            <a:endParaRPr lang="en-US" sz="1400" dirty="0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0681" y="4370806"/>
            <a:ext cx="1809506" cy="1774550"/>
          </a:xfrm>
          <a:prstGeom prst="rect">
            <a:avLst/>
          </a:prstGeom>
        </p:spPr>
      </p:pic>
      <p:cxnSp>
        <p:nvCxnSpPr>
          <p:cNvPr id="58" name="直接箭头连接符 57"/>
          <p:cNvCxnSpPr/>
          <p:nvPr/>
        </p:nvCxnSpPr>
        <p:spPr>
          <a:xfrm>
            <a:off x="7105415" y="3692752"/>
            <a:ext cx="497754" cy="5981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图片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617" y="2349066"/>
            <a:ext cx="1778665" cy="1571914"/>
          </a:xfrm>
          <a:prstGeom prst="rect">
            <a:avLst/>
          </a:prstGeom>
        </p:spPr>
      </p:pic>
      <p:cxnSp>
        <p:nvCxnSpPr>
          <p:cNvPr id="61" name="直接箭头连接符 60"/>
          <p:cNvCxnSpPr>
            <a:endCxn id="59" idx="2"/>
          </p:cNvCxnSpPr>
          <p:nvPr/>
        </p:nvCxnSpPr>
        <p:spPr>
          <a:xfrm flipV="1">
            <a:off x="8430492" y="3920980"/>
            <a:ext cx="416457" cy="449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右箭头 63"/>
          <p:cNvSpPr/>
          <p:nvPr/>
        </p:nvSpPr>
        <p:spPr>
          <a:xfrm>
            <a:off x="3787712" y="2024257"/>
            <a:ext cx="535709" cy="1770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5" name="右箭头 64"/>
          <p:cNvSpPr/>
          <p:nvPr/>
        </p:nvSpPr>
        <p:spPr>
          <a:xfrm>
            <a:off x="7582619" y="2059412"/>
            <a:ext cx="535709" cy="177003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6" name="矩形 65"/>
          <p:cNvSpPr/>
          <p:nvPr/>
        </p:nvSpPr>
        <p:spPr>
          <a:xfrm>
            <a:off x="8982496" y="4953439"/>
            <a:ext cx="1946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 smtClean="0"/>
              <a:t> </a:t>
            </a:r>
            <a:r>
              <a:rPr lang="en-US" altLang="zh-CN" sz="1400" dirty="0" smtClean="0"/>
              <a:t>Images with Text Labels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8119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9" y="365125"/>
            <a:ext cx="11787186" cy="1325563"/>
          </a:xfrm>
        </p:spPr>
        <p:txBody>
          <a:bodyPr/>
          <a:lstStyle/>
          <a:p>
            <a:r>
              <a:rPr kumimoji="1" lang="en-US" b="1" dirty="0" smtClean="0">
                <a:solidFill>
                  <a:srgbClr val="0432FF"/>
                </a:solidFill>
                <a:latin typeface="Microsoft YaHei" charset="0"/>
                <a:ea typeface="Microsoft YaHei" charset="0"/>
                <a:cs typeface="Microsoft YaHei" charset="0"/>
              </a:rPr>
              <a:t>4Paradigm.com: </a:t>
            </a:r>
            <a:r>
              <a:rPr kumimoji="1" lang="en-US" b="1" dirty="0" smtClean="0">
                <a:solidFill>
                  <a:srgbClr val="0432FF"/>
                </a:solidFill>
                <a:latin typeface="Microsoft YaHei" charset="0"/>
                <a:ea typeface="Microsoft YaHei" charset="0"/>
                <a:cs typeface="Microsoft YaHei" charset="0"/>
              </a:rPr>
              <a:t/>
            </a:r>
            <a:br>
              <a:rPr kumimoji="1" lang="en-US" b="1" dirty="0" smtClean="0">
                <a:solidFill>
                  <a:srgbClr val="0432FF"/>
                </a:solidFill>
                <a:latin typeface="Microsoft YaHei" charset="0"/>
                <a:ea typeface="Microsoft YaHei" charset="0"/>
                <a:cs typeface="Microsoft YaHei" charset="0"/>
              </a:rPr>
            </a:br>
            <a:r>
              <a:rPr kumimoji="1" lang="en-US" sz="4000" b="1" dirty="0" smtClean="0">
                <a:latin typeface="Microsoft YaHei" charset="0"/>
                <a:ea typeface="Microsoft YaHei" charset="0"/>
                <a:cs typeface="Microsoft YaHei" charset="0"/>
              </a:rPr>
              <a:t>VIP </a:t>
            </a:r>
            <a:r>
              <a:rPr kumimoji="1" lang="en-US" sz="4000" b="1" dirty="0" smtClean="0">
                <a:latin typeface="Microsoft YaHei" charset="0"/>
                <a:ea typeface="Microsoft YaHei" charset="0"/>
                <a:cs typeface="Microsoft YaHei" charset="0"/>
              </a:rPr>
              <a:t>Account Marketing by Transfer Learning</a:t>
            </a:r>
            <a:endParaRPr lang="en-US" sz="4000" dirty="0"/>
          </a:p>
        </p:txBody>
      </p:sp>
      <p:pic>
        <p:nvPicPr>
          <p:cNvPr id="3" name="图片 2"/>
          <p:cNvPicPr>
            <a:picLocks/>
          </p:cNvPicPr>
          <p:nvPr/>
        </p:nvPicPr>
        <p:blipFill rotWithShape="1">
          <a:blip r:embed="rId2" cstate="print"/>
          <a:srcRect t="7214" b="7282"/>
          <a:stretch/>
        </p:blipFill>
        <p:spPr>
          <a:xfrm>
            <a:off x="617102" y="2241294"/>
            <a:ext cx="6948157" cy="33511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65258" y="2778535"/>
            <a:ext cx="4207641" cy="3008410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kumimoji="1" lang="zh-CN" altLang="en-US" sz="1800" dirty="0">
              <a:solidFill>
                <a:srgbClr val="8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65258" y="2890001"/>
            <a:ext cx="4207642" cy="156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Aft>
                <a:spcPts val="338"/>
              </a:spcAft>
            </a:pPr>
            <a:r>
              <a:rPr kumimoji="1" lang="en-US" altLang="zh-CN" sz="2000" b="1" dirty="0" smtClean="0">
                <a:solidFill>
                  <a:schemeClr val="bg1"/>
                </a:solidFill>
                <a:latin typeface="Microsoft YaHei Light" charset="0"/>
                <a:ea typeface="Microsoft YaHei Light" charset="0"/>
                <a:cs typeface="Microsoft YaHei Light" charset="0"/>
              </a:rPr>
              <a:t>Micro accounts: &gt; 100 Million </a:t>
            </a:r>
          </a:p>
          <a:p>
            <a:pPr>
              <a:lnSpc>
                <a:spcPct val="125000"/>
              </a:lnSpc>
              <a:spcAft>
                <a:spcPts val="338"/>
              </a:spcAft>
            </a:pPr>
            <a:r>
              <a:rPr kumimoji="1" lang="en-US" altLang="zh-CN" sz="2000" b="1" dirty="0" smtClean="0">
                <a:solidFill>
                  <a:schemeClr val="bg1"/>
                </a:solidFill>
                <a:latin typeface="Microsoft YaHei Light" charset="0"/>
                <a:ea typeface="Microsoft YaHei Light" charset="0"/>
                <a:cs typeface="Microsoft YaHei Light" charset="0"/>
              </a:rPr>
              <a:t>Large accounts &lt;100</a:t>
            </a:r>
            <a:endParaRPr kumimoji="1" lang="zh-CN" altLang="en-US" sz="2000" b="1" dirty="0">
              <a:solidFill>
                <a:schemeClr val="bg1"/>
              </a:solidFill>
              <a:latin typeface="Microsoft YaHei Light" charset="0"/>
              <a:ea typeface="Microsoft YaHei Light" charset="0"/>
              <a:cs typeface="Microsoft YaHei Light" charset="0"/>
            </a:endParaRPr>
          </a:p>
          <a:p>
            <a:pPr>
              <a:spcAft>
                <a:spcPts val="338"/>
              </a:spcAft>
            </a:pPr>
            <a:endParaRPr kumimoji="1" lang="en-US" altLang="zh-CN" b="1" dirty="0">
              <a:solidFill>
                <a:schemeClr val="bg1"/>
              </a:solidFill>
              <a:latin typeface="Microsoft YaHei Light" charset="0"/>
              <a:ea typeface="Microsoft YaHei Light" charset="0"/>
              <a:cs typeface="Microsoft YaHei Light" charset="0"/>
            </a:endParaRPr>
          </a:p>
          <a:p>
            <a:pPr>
              <a:spcAft>
                <a:spcPts val="338"/>
              </a:spcAft>
            </a:pPr>
            <a:r>
              <a:rPr kumimoji="1" lang="en-US" altLang="zh-CN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Light" charset="0"/>
                <a:ea typeface="Microsoft YaHei Light" charset="0"/>
                <a:cs typeface="Microsoft YaHei Light" charset="0"/>
              </a:rPr>
              <a:t>Effect:</a:t>
            </a:r>
            <a:r>
              <a:rPr kumimoji="1" lang="en-US" altLang="zh-CN" sz="2000" b="1" dirty="0" smtClean="0">
                <a:latin typeface="Microsoft YaHei Light" charset="0"/>
                <a:ea typeface="Microsoft YaHei Light" charset="0"/>
                <a:cs typeface="Microsoft YaHei Light" charset="0"/>
              </a:rPr>
              <a:t> </a:t>
            </a:r>
            <a:r>
              <a:rPr kumimoji="1" lang="en-US" altLang="zh-CN" sz="2000" b="1" dirty="0" smtClean="0">
                <a:solidFill>
                  <a:schemeClr val="bg1"/>
                </a:solidFill>
                <a:latin typeface="Microsoft YaHei Light" charset="0"/>
                <a:ea typeface="Microsoft YaHei Light" charset="0"/>
                <a:cs typeface="Microsoft YaHei Light" charset="0"/>
              </a:rPr>
              <a:t>increase by 200%</a:t>
            </a:r>
            <a:endParaRPr kumimoji="1" lang="zh-CN" altLang="en-US" b="1" dirty="0">
              <a:solidFill>
                <a:schemeClr val="bg1"/>
              </a:solidFill>
              <a:latin typeface="Microsoft YaHei Light" charset="0"/>
              <a:ea typeface="Microsoft YaHei Light" charset="0"/>
              <a:cs typeface="Microsoft YaHei Light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7698" y="79926"/>
            <a:ext cx="1232377" cy="458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9" name="Rectangle 8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565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Deep Learning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＋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Transfer Learning:</a:t>
            </a:r>
            <a:r>
              <a:rPr lang="zh-CN" altLang="en-US" b="1" dirty="0" smtClean="0">
                <a:latin typeface="微软雅黑"/>
                <a:ea typeface="微软雅黑"/>
                <a:cs typeface="微软雅黑"/>
              </a:rPr>
              <a:t> </a:t>
            </a:r>
            <a:r>
              <a:rPr lang="en-US" altLang="zh-CN" b="1" dirty="0" smtClean="0">
                <a:solidFill>
                  <a:srgbClr val="0432FF"/>
                </a:solidFill>
                <a:latin typeface="微软雅黑"/>
                <a:ea typeface="微软雅黑"/>
                <a:cs typeface="微软雅黑"/>
              </a:rPr>
              <a:t>Multi-layer Feature Learning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81" y="2297213"/>
            <a:ext cx="4524539" cy="3132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457" y="1642086"/>
            <a:ext cx="3114532" cy="486037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6660179" y="3185615"/>
            <a:ext cx="1579107" cy="1312779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27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3" y="5577915"/>
            <a:ext cx="11749617" cy="1053011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 err="1"/>
              <a:t>Bengio</a:t>
            </a:r>
            <a:r>
              <a:rPr lang="en-US" altLang="zh-CN" sz="2400" dirty="0"/>
              <a:t>, </a:t>
            </a:r>
            <a:r>
              <a:rPr lang="en-US" altLang="zh-CN" sz="2400" dirty="0" err="1"/>
              <a:t>Yoshua</a:t>
            </a:r>
            <a:r>
              <a:rPr lang="en-US" altLang="zh-CN" sz="2400" dirty="0"/>
              <a:t>, Aaron </a:t>
            </a:r>
            <a:r>
              <a:rPr lang="en-US" altLang="zh-CN" sz="2400" dirty="0" err="1"/>
              <a:t>Courville</a:t>
            </a:r>
            <a:r>
              <a:rPr lang="en-US" altLang="zh-CN" sz="2400" dirty="0"/>
              <a:t>, and Pascal Vincent. "Representation learning: A review and new perspectives." IEEE transactions on pattern analysis and machine intelligence 35.8 (2013): 1798-1828.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6850" y="987260"/>
            <a:ext cx="10572751" cy="512763"/>
          </a:xfrm>
        </p:spPr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Quantitative Analysis of Deep Transfer Learning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983015" y="2061686"/>
            <a:ext cx="216024" cy="1044116"/>
            <a:chOff x="971600" y="2276872"/>
            <a:chExt cx="216024" cy="1044116"/>
          </a:xfrm>
        </p:grpSpPr>
        <p:sp>
          <p:nvSpPr>
            <p:cNvPr id="6" name="Rounded Rectangle 5"/>
            <p:cNvSpPr/>
            <p:nvPr/>
          </p:nvSpPr>
          <p:spPr>
            <a:xfrm>
              <a:off x="971600" y="2276872"/>
              <a:ext cx="216024" cy="10441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25612" y="23488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025612" y="25012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025612" y="26536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025612" y="28060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025612" y="29584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025612" y="311088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36480" y="1791655"/>
            <a:ext cx="216024" cy="1584176"/>
            <a:chOff x="1979712" y="2013992"/>
            <a:chExt cx="216024" cy="1584176"/>
          </a:xfrm>
        </p:grpSpPr>
        <p:sp>
          <p:nvSpPr>
            <p:cNvPr id="14" name="Rounded Rectangle 13"/>
            <p:cNvSpPr/>
            <p:nvPr/>
          </p:nvSpPr>
          <p:spPr>
            <a:xfrm>
              <a:off x="1979712" y="2013992"/>
              <a:ext cx="216024" cy="158417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033724" y="20860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033724" y="22384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033724" y="23908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033724" y="25432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033724" y="26956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034456" y="314811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033724" y="3300214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033724" y="3449191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069724" y="2880428"/>
              <a:ext cx="36000" cy="188400"/>
              <a:chOff x="2703712" y="3212976"/>
              <a:chExt cx="36000" cy="1884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289947" y="1791655"/>
            <a:ext cx="216024" cy="1584176"/>
            <a:chOff x="1979712" y="2013992"/>
            <a:chExt cx="216024" cy="1584176"/>
          </a:xfrm>
        </p:grpSpPr>
        <p:sp>
          <p:nvSpPr>
            <p:cNvPr id="28" name="Rounded Rectangle 27"/>
            <p:cNvSpPr/>
            <p:nvPr/>
          </p:nvSpPr>
          <p:spPr>
            <a:xfrm>
              <a:off x="1979712" y="2013992"/>
              <a:ext cx="216024" cy="158417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033724" y="20860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033724" y="22384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033724" y="23908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033724" y="25432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033724" y="269560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034456" y="314811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033724" y="3300214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33724" y="3449191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2069724" y="2880428"/>
              <a:ext cx="36000" cy="188400"/>
              <a:chOff x="2703712" y="3212976"/>
              <a:chExt cx="36000" cy="188400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443412" y="1959099"/>
            <a:ext cx="216024" cy="1249288"/>
            <a:chOff x="4497760" y="2338150"/>
            <a:chExt cx="216024" cy="1249288"/>
          </a:xfrm>
        </p:grpSpPr>
        <p:sp>
          <p:nvSpPr>
            <p:cNvPr id="42" name="Rounded Rectangle 41"/>
            <p:cNvSpPr/>
            <p:nvPr/>
          </p:nvSpPr>
          <p:spPr>
            <a:xfrm>
              <a:off x="4497760" y="2338150"/>
              <a:ext cx="216024" cy="12492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551772" y="23800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551772" y="25324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4551772" y="26848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4551772" y="3289484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4551772" y="3438461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4587772" y="2869698"/>
              <a:ext cx="36000" cy="188400"/>
              <a:chOff x="2703712" y="3212976"/>
              <a:chExt cx="36000" cy="188400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7596879" y="1959099"/>
            <a:ext cx="216024" cy="1249288"/>
            <a:chOff x="4497760" y="2338150"/>
            <a:chExt cx="216024" cy="1249288"/>
          </a:xfrm>
        </p:grpSpPr>
        <p:sp>
          <p:nvSpPr>
            <p:cNvPr id="54" name="Rounded Rectangle 53"/>
            <p:cNvSpPr/>
            <p:nvPr/>
          </p:nvSpPr>
          <p:spPr>
            <a:xfrm>
              <a:off x="4497760" y="2338150"/>
              <a:ext cx="216024" cy="12492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551772" y="23800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551772" y="25324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551772" y="2684870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551772" y="3289484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4551772" y="3438461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4587772" y="2869698"/>
              <a:ext cx="36000" cy="188400"/>
              <a:chOff x="2703712" y="3212976"/>
              <a:chExt cx="36000" cy="188400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65" name="Group 64"/>
          <p:cNvGrpSpPr/>
          <p:nvPr/>
        </p:nvGrpSpPr>
        <p:grpSpPr>
          <a:xfrm>
            <a:off x="8750347" y="2400771"/>
            <a:ext cx="216024" cy="365944"/>
            <a:chOff x="4497760" y="2926760"/>
            <a:chExt cx="216024" cy="365944"/>
          </a:xfrm>
        </p:grpSpPr>
        <p:sp>
          <p:nvSpPr>
            <p:cNvPr id="66" name="Rounded Rectangle 65"/>
            <p:cNvSpPr/>
            <p:nvPr/>
          </p:nvSpPr>
          <p:spPr>
            <a:xfrm>
              <a:off x="4497760" y="2926760"/>
              <a:ext cx="216024" cy="36594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4551772" y="299943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69" name="Straight Arrow Connector 68"/>
          <p:cNvCxnSpPr>
            <a:stCxn id="82" idx="3"/>
            <a:endCxn id="90" idx="1"/>
          </p:cNvCxnSpPr>
          <p:nvPr/>
        </p:nvCxnSpPr>
        <p:spPr>
          <a:xfrm>
            <a:off x="3199037" y="2583743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90" idx="3"/>
            <a:endCxn id="104" idx="1"/>
          </p:cNvCxnSpPr>
          <p:nvPr/>
        </p:nvCxnSpPr>
        <p:spPr>
          <a:xfrm>
            <a:off x="4352504" y="2583743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4" idx="3"/>
            <a:endCxn id="118" idx="1"/>
          </p:cNvCxnSpPr>
          <p:nvPr/>
        </p:nvCxnSpPr>
        <p:spPr>
          <a:xfrm>
            <a:off x="5505969" y="2583743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18" idx="3"/>
            <a:endCxn id="130" idx="1"/>
          </p:cNvCxnSpPr>
          <p:nvPr/>
        </p:nvCxnSpPr>
        <p:spPr>
          <a:xfrm>
            <a:off x="6659436" y="2583743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30" idx="3"/>
            <a:endCxn id="142" idx="1"/>
          </p:cNvCxnSpPr>
          <p:nvPr/>
        </p:nvCxnSpPr>
        <p:spPr>
          <a:xfrm>
            <a:off x="7812903" y="2583743"/>
            <a:ext cx="9374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4" name="Rounded Rectangle 73"/>
          <p:cNvSpPr/>
          <p:nvPr/>
        </p:nvSpPr>
        <p:spPr>
          <a:xfrm>
            <a:off x="2622975" y="1657426"/>
            <a:ext cx="6624736" cy="1852637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TextBox 74"/>
          <p:cNvSpPr txBox="1"/>
          <p:nvPr/>
        </p:nvSpPr>
        <p:spPr>
          <a:xfrm>
            <a:off x="2681971" y="1709895"/>
            <a:ext cx="81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input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414149" y="2070063"/>
            <a:ext cx="888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output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983015" y="4304747"/>
            <a:ext cx="216024" cy="1044116"/>
            <a:chOff x="827584" y="3501008"/>
            <a:chExt cx="216024" cy="1044116"/>
          </a:xfrm>
        </p:grpSpPr>
        <p:sp>
          <p:nvSpPr>
            <p:cNvPr id="78" name="Rounded Rectangle 77"/>
            <p:cNvSpPr/>
            <p:nvPr/>
          </p:nvSpPr>
          <p:spPr>
            <a:xfrm>
              <a:off x="827584" y="3501008"/>
              <a:ext cx="216024" cy="104411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881596" y="35730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881596" y="37254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881596" y="38778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881596" y="40302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881596" y="41826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881596" y="4335016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136480" y="4034716"/>
            <a:ext cx="216024" cy="1584176"/>
            <a:chOff x="1979712" y="2013992"/>
            <a:chExt cx="216024" cy="1584176"/>
          </a:xfrm>
        </p:grpSpPr>
        <p:sp>
          <p:nvSpPr>
            <p:cNvPr id="86" name="Rounded Rectangle 85"/>
            <p:cNvSpPr/>
            <p:nvPr/>
          </p:nvSpPr>
          <p:spPr>
            <a:xfrm>
              <a:off x="1979712" y="2013992"/>
              <a:ext cx="216024" cy="158417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033724" y="20860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033724" y="22384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033724" y="23908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2033724" y="25432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2033724" y="26956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034456" y="314811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033724" y="3300214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2033724" y="3449191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2069724" y="2880428"/>
              <a:ext cx="36000" cy="188400"/>
              <a:chOff x="2703712" y="3212976"/>
              <a:chExt cx="36000" cy="188400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99" name="Group 98"/>
          <p:cNvGrpSpPr/>
          <p:nvPr/>
        </p:nvGrpSpPr>
        <p:grpSpPr>
          <a:xfrm>
            <a:off x="5289947" y="4034716"/>
            <a:ext cx="216024" cy="1584176"/>
            <a:chOff x="1979712" y="2013992"/>
            <a:chExt cx="216024" cy="1584176"/>
          </a:xfrm>
        </p:grpSpPr>
        <p:sp>
          <p:nvSpPr>
            <p:cNvPr id="100" name="Rounded Rectangle 99"/>
            <p:cNvSpPr/>
            <p:nvPr/>
          </p:nvSpPr>
          <p:spPr>
            <a:xfrm>
              <a:off x="1979712" y="2013992"/>
              <a:ext cx="216024" cy="1584176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2033724" y="20860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2033724" y="22384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2033724" y="23908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2033724" y="25432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2033724" y="269560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2034456" y="314811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2033724" y="3300214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2033724" y="3449191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2069724" y="2880428"/>
              <a:ext cx="36000" cy="188400"/>
              <a:chOff x="2703712" y="3212976"/>
              <a:chExt cx="36000" cy="188400"/>
            </a:xfrm>
          </p:grpSpPr>
          <p:sp>
            <p:nvSpPr>
              <p:cNvPr id="110" name="Oval 109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3" name="Group 112"/>
          <p:cNvGrpSpPr/>
          <p:nvPr/>
        </p:nvGrpSpPr>
        <p:grpSpPr>
          <a:xfrm>
            <a:off x="6443412" y="4202160"/>
            <a:ext cx="216024" cy="1249288"/>
            <a:chOff x="4497760" y="2338150"/>
            <a:chExt cx="216024" cy="1249288"/>
          </a:xfrm>
        </p:grpSpPr>
        <p:sp>
          <p:nvSpPr>
            <p:cNvPr id="114" name="Rounded Rectangle 113"/>
            <p:cNvSpPr/>
            <p:nvPr/>
          </p:nvSpPr>
          <p:spPr>
            <a:xfrm>
              <a:off x="4497760" y="2338150"/>
              <a:ext cx="216024" cy="12492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4551772" y="23800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551772" y="25324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551772" y="26848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Oval 117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4551772" y="3289484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4551772" y="3438461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4587772" y="2869698"/>
              <a:ext cx="36000" cy="188400"/>
              <a:chOff x="2703712" y="3212976"/>
              <a:chExt cx="36000" cy="188400"/>
            </a:xfrm>
          </p:grpSpPr>
          <p:sp>
            <p:nvSpPr>
              <p:cNvPr id="122" name="Oval 121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7596879" y="4202160"/>
            <a:ext cx="216024" cy="1249288"/>
            <a:chOff x="4497760" y="2338150"/>
            <a:chExt cx="216024" cy="1249288"/>
          </a:xfrm>
        </p:grpSpPr>
        <p:sp>
          <p:nvSpPr>
            <p:cNvPr id="126" name="Rounded Rectangle 125"/>
            <p:cNvSpPr/>
            <p:nvPr/>
          </p:nvSpPr>
          <p:spPr>
            <a:xfrm>
              <a:off x="4497760" y="2338150"/>
              <a:ext cx="216024" cy="1249288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4551772" y="23800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4551772" y="25324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551772" y="2684870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551772" y="3289484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Oval 131"/>
            <p:cNvSpPr/>
            <p:nvPr/>
          </p:nvSpPr>
          <p:spPr>
            <a:xfrm>
              <a:off x="4551772" y="3438461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4587772" y="2869698"/>
              <a:ext cx="36000" cy="188400"/>
              <a:chOff x="2703712" y="3212976"/>
              <a:chExt cx="36000" cy="188400"/>
            </a:xfrm>
          </p:grpSpPr>
          <p:sp>
            <p:nvSpPr>
              <p:cNvPr id="134" name="Oval 133"/>
              <p:cNvSpPr/>
              <p:nvPr/>
            </p:nvSpPr>
            <p:spPr>
              <a:xfrm>
                <a:off x="2703712" y="32129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2703712" y="33653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2703712" y="3289176"/>
                <a:ext cx="36000" cy="36000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8750347" y="4643832"/>
            <a:ext cx="216024" cy="365944"/>
            <a:chOff x="4497760" y="2926760"/>
            <a:chExt cx="216024" cy="365944"/>
          </a:xfrm>
        </p:grpSpPr>
        <p:sp>
          <p:nvSpPr>
            <p:cNvPr id="138" name="Rounded Rectangle 137"/>
            <p:cNvSpPr/>
            <p:nvPr/>
          </p:nvSpPr>
          <p:spPr>
            <a:xfrm>
              <a:off x="4497760" y="2926760"/>
              <a:ext cx="216024" cy="36594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39" name="Oval 138"/>
            <p:cNvSpPr/>
            <p:nvPr/>
          </p:nvSpPr>
          <p:spPr>
            <a:xfrm>
              <a:off x="4551772" y="299943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40" name="Oval 139"/>
            <p:cNvSpPr/>
            <p:nvPr/>
          </p:nvSpPr>
          <p:spPr>
            <a:xfrm>
              <a:off x="4552504" y="3137382"/>
              <a:ext cx="108000" cy="108000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cxnSp>
        <p:nvCxnSpPr>
          <p:cNvPr id="141" name="Straight Arrow Connector 140"/>
          <p:cNvCxnSpPr>
            <a:stCxn id="156" idx="3"/>
          </p:cNvCxnSpPr>
          <p:nvPr/>
        </p:nvCxnSpPr>
        <p:spPr>
          <a:xfrm>
            <a:off x="3199037" y="4826804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>
            <a:off x="4352504" y="4826804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5505969" y="4826804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6659436" y="4826804"/>
            <a:ext cx="93744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5" name="Straight Arrow Connector 144"/>
          <p:cNvCxnSpPr/>
          <p:nvPr/>
        </p:nvCxnSpPr>
        <p:spPr>
          <a:xfrm>
            <a:off x="7812903" y="4826804"/>
            <a:ext cx="93744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6" name="TextBox 145"/>
          <p:cNvSpPr txBox="1"/>
          <p:nvPr/>
        </p:nvSpPr>
        <p:spPr>
          <a:xfrm>
            <a:off x="2681971" y="3981811"/>
            <a:ext cx="81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2"/>
                </a:solidFill>
              </a:rPr>
              <a:t>input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414149" y="4300088"/>
            <a:ext cx="888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accent2"/>
                </a:solidFill>
              </a:rPr>
              <a:t>output</a:t>
            </a:r>
            <a:endParaRPr lang="zh-CN" altLang="en-US" sz="2000" dirty="0">
              <a:solidFill>
                <a:schemeClr val="accent2"/>
              </a:solidFill>
            </a:endParaRPr>
          </a:p>
        </p:txBody>
      </p:sp>
      <p:cxnSp>
        <p:nvCxnSpPr>
          <p:cNvPr id="148" name="Straight Connector 147"/>
          <p:cNvCxnSpPr/>
          <p:nvPr/>
        </p:nvCxnSpPr>
        <p:spPr>
          <a:xfrm>
            <a:off x="4244492" y="3375832"/>
            <a:ext cx="0" cy="658885"/>
          </a:xfrm>
          <a:prstGeom prst="line">
            <a:avLst/>
          </a:prstGeom>
          <a:ln>
            <a:prstDash val="sysDash"/>
            <a:headEnd type="stealt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/>
          <p:nvPr/>
        </p:nvCxnSpPr>
        <p:spPr>
          <a:xfrm>
            <a:off x="5397959" y="3375832"/>
            <a:ext cx="0" cy="658885"/>
          </a:xfrm>
          <a:prstGeom prst="line">
            <a:avLst/>
          </a:prstGeom>
          <a:ln>
            <a:prstDash val="sysDash"/>
            <a:headEnd type="stealt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Rectangle 149"/>
          <p:cNvSpPr/>
          <p:nvPr/>
        </p:nvSpPr>
        <p:spPr>
          <a:xfrm>
            <a:off x="9649595" y="3263628"/>
            <a:ext cx="2216340" cy="883293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domain distance loss</a:t>
            </a:r>
            <a:endParaRPr lang="zh-CN" altLang="en-US" sz="2400" dirty="0">
              <a:solidFill>
                <a:schemeClr val="tx1"/>
              </a:solidFill>
            </a:endParaRPr>
          </a:p>
        </p:txBody>
      </p:sp>
      <p:cxnSp>
        <p:nvCxnSpPr>
          <p:cNvPr id="151" name="Elbow Connector 150"/>
          <p:cNvCxnSpPr/>
          <p:nvPr/>
        </p:nvCxnSpPr>
        <p:spPr>
          <a:xfrm rot="16200000" flipH="1">
            <a:off x="7775739" y="1984072"/>
            <a:ext cx="355668" cy="2804299"/>
          </a:xfrm>
          <a:prstGeom prst="bentConnector2">
            <a:avLst/>
          </a:prstGeom>
          <a:ln>
            <a:prstDash val="sysDas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2" name="Elbow Connector 151"/>
          <p:cNvCxnSpPr/>
          <p:nvPr/>
        </p:nvCxnSpPr>
        <p:spPr>
          <a:xfrm rot="5400000" flipH="1" flipV="1">
            <a:off x="7751922" y="2640275"/>
            <a:ext cx="403311" cy="2804300"/>
          </a:xfrm>
          <a:prstGeom prst="bentConnector2">
            <a:avLst/>
          </a:prstGeom>
          <a:ln>
            <a:prstDash val="sysDas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3" name="Elbow Connector 152"/>
          <p:cNvCxnSpPr/>
          <p:nvPr/>
        </p:nvCxnSpPr>
        <p:spPr>
          <a:xfrm rot="16200000" flipH="1">
            <a:off x="8314606" y="2598673"/>
            <a:ext cx="431405" cy="1650832"/>
          </a:xfrm>
          <a:prstGeom prst="bentConnector2">
            <a:avLst/>
          </a:prstGeom>
          <a:ln>
            <a:prstDash val="sysDas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4" name="Elbow Connector 153"/>
          <p:cNvCxnSpPr/>
          <p:nvPr/>
        </p:nvCxnSpPr>
        <p:spPr>
          <a:xfrm rot="5400000" flipH="1" flipV="1">
            <a:off x="8302730" y="3149167"/>
            <a:ext cx="455157" cy="1650832"/>
          </a:xfrm>
          <a:prstGeom prst="bentConnector2">
            <a:avLst/>
          </a:prstGeom>
          <a:ln>
            <a:prstDash val="sysDash"/>
            <a:tailEnd type="stealt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5" name="TextBox 154"/>
          <p:cNvSpPr txBox="1"/>
          <p:nvPr/>
        </p:nvSpPr>
        <p:spPr>
          <a:xfrm>
            <a:off x="865079" y="3492681"/>
            <a:ext cx="2883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shared weights</a:t>
            </a:r>
            <a:endParaRPr lang="zh-CN" altLang="en-US" sz="2400" dirty="0"/>
          </a:p>
        </p:txBody>
      </p:sp>
      <p:sp>
        <p:nvSpPr>
          <p:cNvPr id="156" name="Down Arrow 155"/>
          <p:cNvSpPr/>
          <p:nvPr/>
        </p:nvSpPr>
        <p:spPr>
          <a:xfrm>
            <a:off x="4271085" y="3567970"/>
            <a:ext cx="216024" cy="2587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57" name="Down Arrow 156"/>
          <p:cNvSpPr/>
          <p:nvPr/>
        </p:nvSpPr>
        <p:spPr>
          <a:xfrm>
            <a:off x="7614879" y="3573851"/>
            <a:ext cx="216024" cy="2587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</p:spTree>
    <p:extLst>
      <p:ext uri="{BB962C8B-B14F-4D97-AF65-F5344CB8AC3E}">
        <p14:creationId xmlns:p14="http://schemas.microsoft.com/office/powerpoint/2010/main" val="159499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/>
      <p:bldP spid="150" grpId="0" animBg="1"/>
      <p:bldP spid="155" grpId="0"/>
      <p:bldP spid="155" grpId="1"/>
      <p:bldP spid="156" grpId="0" animBg="1"/>
      <p:bldP spid="156" grpId="1" animBg="1"/>
      <p:bldP spid="157" grpId="0" animBg="1"/>
      <p:bldP spid="15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6992"/>
            <a:ext cx="5891101" cy="4897009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DDC</a:t>
            </a:r>
            <a:r>
              <a:rPr lang="en-US" sz="2000" dirty="0">
                <a:solidFill>
                  <a:srgbClr val="FFFF00"/>
                </a:solidFill>
              </a:rPr>
              <a:t>: Deep Domain Confusion</a:t>
            </a:r>
            <a:r>
              <a:rPr lang="en-US" sz="2000" dirty="0">
                <a:solidFill>
                  <a:schemeClr val="bg1"/>
                </a:solidFill>
              </a:rPr>
              <a:t>: </a:t>
            </a:r>
            <a:r>
              <a:rPr lang="en-US" sz="2000" dirty="0" err="1">
                <a:solidFill>
                  <a:schemeClr val="bg1"/>
                </a:solidFill>
              </a:rPr>
              <a:t>Tzeng</a:t>
            </a:r>
            <a:r>
              <a:rPr lang="en-US" sz="2000" dirty="0">
                <a:solidFill>
                  <a:schemeClr val="bg1"/>
                </a:solidFill>
              </a:rPr>
              <a:t>, Eric, Judy Hoffman, Ning Zhang, Kate </a:t>
            </a:r>
            <a:r>
              <a:rPr lang="en-US" sz="2000" dirty="0" err="1">
                <a:solidFill>
                  <a:schemeClr val="bg1"/>
                </a:solidFill>
              </a:rPr>
              <a:t>Saenko</a:t>
            </a:r>
            <a:r>
              <a:rPr lang="en-US" sz="2000" dirty="0">
                <a:solidFill>
                  <a:schemeClr val="bg1"/>
                </a:solidFill>
              </a:rPr>
              <a:t>, and Trevor Darrell. "Deep domain confusion: Maximizing for domain invariance." </a:t>
            </a:r>
            <a:r>
              <a:rPr lang="en-US" sz="2000" i="1" dirty="0" err="1">
                <a:solidFill>
                  <a:schemeClr val="bg1"/>
                </a:solidFill>
              </a:rPr>
              <a:t>arXiv</a:t>
            </a:r>
            <a:r>
              <a:rPr lang="en-US" sz="2000" i="1" dirty="0">
                <a:solidFill>
                  <a:schemeClr val="bg1"/>
                </a:solidFill>
              </a:rPr>
              <a:t> preprint arXiv:1412.3474</a:t>
            </a:r>
            <a:r>
              <a:rPr lang="en-US" sz="2000" dirty="0">
                <a:solidFill>
                  <a:schemeClr val="bg1"/>
                </a:solidFill>
              </a:rPr>
              <a:t> (2014).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DAN: Deep Adaptation Networks</a:t>
            </a:r>
            <a:r>
              <a:rPr lang="en-US" sz="2000" dirty="0">
                <a:solidFill>
                  <a:schemeClr val="bg1"/>
                </a:solidFill>
              </a:rPr>
              <a:t>: Long, </a:t>
            </a:r>
            <a:r>
              <a:rPr lang="en-US" sz="2000" dirty="0" err="1">
                <a:solidFill>
                  <a:schemeClr val="bg1"/>
                </a:solidFill>
              </a:rPr>
              <a:t>Mingsheng</a:t>
            </a:r>
            <a:r>
              <a:rPr lang="en-US" sz="2000" dirty="0">
                <a:solidFill>
                  <a:schemeClr val="bg1"/>
                </a:solidFill>
              </a:rPr>
              <a:t>, Yue Cao, </a:t>
            </a:r>
            <a:r>
              <a:rPr lang="en-US" sz="2000" dirty="0" err="1">
                <a:solidFill>
                  <a:schemeClr val="bg1"/>
                </a:solidFill>
              </a:rPr>
              <a:t>Jianmin</a:t>
            </a:r>
            <a:r>
              <a:rPr lang="en-US" sz="2000" dirty="0">
                <a:solidFill>
                  <a:schemeClr val="bg1"/>
                </a:solidFill>
              </a:rPr>
              <a:t> Wang, and Michael Jordan. "Learning transferable features with deep adaptation networks." In </a:t>
            </a:r>
            <a:r>
              <a:rPr lang="en-US" sz="2000" i="1" dirty="0">
                <a:solidFill>
                  <a:schemeClr val="bg1"/>
                </a:solidFill>
              </a:rPr>
              <a:t>International Conference on Machine Learning</a:t>
            </a:r>
            <a:r>
              <a:rPr lang="en-US" sz="2000" dirty="0">
                <a:solidFill>
                  <a:schemeClr val="bg1"/>
                </a:solidFill>
              </a:rPr>
              <a:t>, pp. 97-105. 2015.</a:t>
            </a:r>
          </a:p>
          <a:p>
            <a:r>
              <a:rPr lang="en-US" sz="2000" dirty="0">
                <a:solidFill>
                  <a:schemeClr val="bg1"/>
                </a:solidFill>
              </a:rPr>
              <a:t>BA: Backpropagation Adaptation: </a:t>
            </a:r>
            <a:r>
              <a:rPr lang="en-US" sz="2000" dirty="0" err="1">
                <a:solidFill>
                  <a:schemeClr val="bg1"/>
                </a:solidFill>
              </a:rPr>
              <a:t>Ganin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Yaroslav</a:t>
            </a:r>
            <a:r>
              <a:rPr lang="en-US" sz="2000" dirty="0">
                <a:solidFill>
                  <a:schemeClr val="bg1"/>
                </a:solidFill>
              </a:rPr>
              <a:t>, and Victor </a:t>
            </a:r>
            <a:r>
              <a:rPr lang="en-US" sz="2000" dirty="0" err="1">
                <a:solidFill>
                  <a:schemeClr val="bg1"/>
                </a:solidFill>
              </a:rPr>
              <a:t>Lempitsky</a:t>
            </a:r>
            <a:r>
              <a:rPr lang="en-US" sz="2000" dirty="0">
                <a:solidFill>
                  <a:schemeClr val="bg1"/>
                </a:solidFill>
              </a:rPr>
              <a:t>. "Unsupervised domain adaptation by backpropagation." In </a:t>
            </a:r>
            <a:r>
              <a:rPr lang="en-US" sz="2000" i="1" dirty="0">
                <a:solidFill>
                  <a:schemeClr val="bg1"/>
                </a:solidFill>
              </a:rPr>
              <a:t>International Conference on Machine Learning</a:t>
            </a:r>
            <a:r>
              <a:rPr lang="en-US" sz="2000" dirty="0">
                <a:solidFill>
                  <a:schemeClr val="bg1"/>
                </a:solidFill>
              </a:rPr>
              <a:t>, pp. 1180-1189. 2015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Deep Transfer Learning: Literature</a:t>
            </a:r>
            <a:endParaRPr lang="en-US" dirty="0"/>
          </a:p>
        </p:txBody>
      </p:sp>
      <p:graphicFrame>
        <p:nvGraphicFramePr>
          <p:cNvPr id="5" name="表格 3"/>
          <p:cNvGraphicFramePr>
            <a:graphicFrameLocks noGrp="1"/>
          </p:cNvGraphicFramePr>
          <p:nvPr>
            <p:extLst/>
          </p:nvPr>
        </p:nvGraphicFramePr>
        <p:xfrm>
          <a:off x="6362696" y="2177289"/>
          <a:ext cx="3420000" cy="32400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684000"/>
                <a:gridCol w="684000"/>
                <a:gridCol w="684000"/>
                <a:gridCol w="684000"/>
                <a:gridCol w="684000"/>
              </a:tblGrid>
              <a:tr h="54000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" name="直接箭头连接符 5"/>
          <p:cNvCxnSpPr/>
          <p:nvPr/>
        </p:nvCxnSpPr>
        <p:spPr>
          <a:xfrm>
            <a:off x="6362696" y="5579649"/>
            <a:ext cx="38164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V="1">
            <a:off x="6362696" y="1950447"/>
            <a:ext cx="0" cy="380202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22736" y="5559645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2011</a:t>
            </a:r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88811" y="5559644"/>
            <a:ext cx="9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2012</a:t>
            </a:r>
            <a:endParaRPr lang="zh-CN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054885" y="5559644"/>
            <a:ext cx="9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2013</a:t>
            </a:r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720959" y="5559644"/>
            <a:ext cx="9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2014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87032" y="555964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2015</a:t>
            </a:r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14833" y="1564331"/>
            <a:ext cx="1587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/>
              <a:t>Accuracy</a:t>
            </a:r>
            <a:endParaRPr lang="zh-CN" alt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30648" y="53436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30648" y="483491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30648" y="426350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30</a:t>
            </a:r>
            <a:endParaRPr lang="zh-CN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30648" y="37594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40</a:t>
            </a: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30648" y="318338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50</a:t>
            </a:r>
            <a:endParaRPr lang="zh-CN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30648" y="2676301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60</a:t>
            </a:r>
            <a:endParaRPr lang="zh-CN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30648" y="21068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70</a:t>
            </a:r>
            <a:endParaRPr lang="zh-CN" altLang="en-US" dirty="0"/>
          </a:p>
        </p:txBody>
      </p:sp>
      <p:sp>
        <p:nvSpPr>
          <p:cNvPr id="21" name="椭圆 23"/>
          <p:cNvSpPr/>
          <p:nvPr/>
        </p:nvSpPr>
        <p:spPr>
          <a:xfrm>
            <a:off x="6960040" y="4895865"/>
            <a:ext cx="180000" cy="19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4"/>
          <p:cNvSpPr/>
          <p:nvPr/>
        </p:nvSpPr>
        <p:spPr>
          <a:xfrm>
            <a:off x="7622856" y="5003877"/>
            <a:ext cx="180000" cy="198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5"/>
          <p:cNvSpPr/>
          <p:nvPr/>
        </p:nvSpPr>
        <p:spPr>
          <a:xfrm>
            <a:off x="7631663" y="3181040"/>
            <a:ext cx="180000" cy="1980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6"/>
          <p:cNvSpPr/>
          <p:nvPr/>
        </p:nvSpPr>
        <p:spPr>
          <a:xfrm>
            <a:off x="9026992" y="2807633"/>
            <a:ext cx="180000" cy="198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7"/>
          <p:cNvSpPr/>
          <p:nvPr/>
        </p:nvSpPr>
        <p:spPr>
          <a:xfrm>
            <a:off x="9675064" y="2510329"/>
            <a:ext cx="180000" cy="198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6326693" y="4719368"/>
            <a:ext cx="741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TCA</a:t>
            </a:r>
            <a:endParaRPr lang="zh-CN" alt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721663" y="4973320"/>
            <a:ext cx="702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GFK</a:t>
            </a:r>
            <a:endParaRPr lang="zh-CN" alt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948822" y="3047116"/>
            <a:ext cx="854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CNN</a:t>
            </a:r>
            <a:endParaRPr lang="zh-CN" alt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06933" y="2403119"/>
            <a:ext cx="936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DDC</a:t>
            </a:r>
            <a:endParaRPr lang="zh-CN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450928" y="447798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DLID</a:t>
            </a:r>
            <a:endParaRPr lang="zh-CN" altLang="en-US" dirty="0"/>
          </a:p>
        </p:txBody>
      </p:sp>
      <p:sp>
        <p:nvSpPr>
          <p:cNvPr id="31" name="椭圆 33"/>
          <p:cNvSpPr/>
          <p:nvPr/>
        </p:nvSpPr>
        <p:spPr>
          <a:xfrm>
            <a:off x="8306932" y="4607261"/>
            <a:ext cx="180000" cy="198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9837072" y="2380460"/>
            <a:ext cx="84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DAN</a:t>
            </a:r>
            <a:endParaRPr lang="zh-CN" altLang="en-US" dirty="0"/>
          </a:p>
        </p:txBody>
      </p:sp>
      <p:sp>
        <p:nvSpPr>
          <p:cNvPr id="33" name="椭圆 35"/>
          <p:cNvSpPr/>
          <p:nvPr/>
        </p:nvSpPr>
        <p:spPr>
          <a:xfrm>
            <a:off x="9675064" y="2222297"/>
            <a:ext cx="180000" cy="198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9837072" y="2101720"/>
            <a:ext cx="70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BA</a:t>
            </a:r>
            <a:endParaRPr lang="zh-CN" altLang="en-US" dirty="0"/>
          </a:p>
        </p:txBody>
      </p:sp>
      <p:sp>
        <p:nvSpPr>
          <p:cNvPr id="35" name="椭圆 23"/>
          <p:cNvSpPr/>
          <p:nvPr/>
        </p:nvSpPr>
        <p:spPr>
          <a:xfrm>
            <a:off x="9969694" y="3652023"/>
            <a:ext cx="207367" cy="2006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6" name="TextBox 35"/>
          <p:cNvSpPr txBox="1"/>
          <p:nvPr/>
        </p:nvSpPr>
        <p:spPr>
          <a:xfrm>
            <a:off x="10282995" y="3545017"/>
            <a:ext cx="29966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dirty="0"/>
              <a:t>TL without DL</a:t>
            </a:r>
            <a:endParaRPr lang="zh-CN" altLang="en-US" sz="1600" dirty="0"/>
          </a:p>
        </p:txBody>
      </p:sp>
      <p:sp>
        <p:nvSpPr>
          <p:cNvPr id="37" name="椭圆 33"/>
          <p:cNvSpPr/>
          <p:nvPr/>
        </p:nvSpPr>
        <p:spPr>
          <a:xfrm>
            <a:off x="9942327" y="3181040"/>
            <a:ext cx="207367" cy="20062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8" name="TextBox 37"/>
          <p:cNvSpPr txBox="1"/>
          <p:nvPr/>
        </p:nvSpPr>
        <p:spPr>
          <a:xfrm>
            <a:off x="10218287" y="3021797"/>
            <a:ext cx="29966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dirty="0"/>
              <a:t>TL with DL</a:t>
            </a:r>
            <a:endParaRPr lang="zh-CN" altLang="en-US" sz="1600" dirty="0"/>
          </a:p>
        </p:txBody>
      </p:sp>
      <p:sp>
        <p:nvSpPr>
          <p:cNvPr id="39" name="椭圆 25"/>
          <p:cNvSpPr/>
          <p:nvPr/>
        </p:nvSpPr>
        <p:spPr>
          <a:xfrm>
            <a:off x="9969694" y="4112869"/>
            <a:ext cx="207367" cy="200627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40" name="TextBox 39"/>
          <p:cNvSpPr txBox="1"/>
          <p:nvPr/>
        </p:nvSpPr>
        <p:spPr>
          <a:xfrm>
            <a:off x="10282995" y="4000407"/>
            <a:ext cx="29966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33" dirty="0"/>
              <a:t>DL without TL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147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chemeClr val="bg1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chemeClr val="bg1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10776571" cy="53553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Deep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Adaptation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Networks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(DAN)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[Long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et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al.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2015]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23" name="Content Placeholder 9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altLang="zh-CN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4" y="4421955"/>
            <a:ext cx="8449749" cy="233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981413" y="3193279"/>
            <a:ext cx="6235553" cy="1143909"/>
            <a:chOff x="1981412" y="2899361"/>
            <a:chExt cx="6235552" cy="1143909"/>
          </a:xfrm>
        </p:grpSpPr>
        <p:sp>
          <p:nvSpPr>
            <p:cNvPr id="21" name="Rectangle 20"/>
            <p:cNvSpPr/>
            <p:nvPr/>
          </p:nvSpPr>
          <p:spPr bwMode="auto">
            <a:xfrm>
              <a:off x="7331529" y="2899361"/>
              <a:ext cx="865414" cy="1143909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1981412" y="2942713"/>
                  <a:ext cx="6235552" cy="848502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𝑘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sup>
                            </m:sSubSup>
                          </m:e>
                        </m:d>
                        <m:r>
                          <a:rPr lang="en-US" altLang="zh-CN" i="1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altLang="zh-CN" b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𝐱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𝑠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sup>
                                </m:sSubSup>
                              </m:e>
                            </m:d>
                          </m:e>
                        </m:d>
                        <m:r>
                          <a:rPr lang="en-US" altLang="zh-CN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𝑚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𝐱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𝑠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sup>
                            </m:sSubSup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1412" y="2942713"/>
                  <a:ext cx="8229176" cy="110055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/>
          <p:cNvGrpSpPr/>
          <p:nvPr/>
        </p:nvGrpSpPr>
        <p:grpSpPr>
          <a:xfrm>
            <a:off x="612775" y="1129734"/>
            <a:ext cx="8326575" cy="1841729"/>
            <a:chOff x="580163" y="964140"/>
            <a:chExt cx="8326574" cy="1841729"/>
          </a:xfrm>
        </p:grpSpPr>
        <p:sp>
          <p:nvSpPr>
            <p:cNvPr id="14" name="Rectangle 13"/>
            <p:cNvSpPr/>
            <p:nvPr/>
          </p:nvSpPr>
          <p:spPr bwMode="auto">
            <a:xfrm>
              <a:off x="2432957" y="1425806"/>
              <a:ext cx="537059" cy="1380063"/>
            </a:xfrm>
            <a:prstGeom prst="rect">
              <a:avLst/>
            </a:prstGeom>
            <a:ln>
              <a:headEnd type="none" w="med" len="med"/>
              <a:tailEnd type="none" w="med" len="med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US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Rectangle 4"/>
                <p:cNvSpPr/>
                <p:nvPr/>
              </p:nvSpPr>
              <p:spPr>
                <a:xfrm>
                  <a:off x="580163" y="1366823"/>
                  <a:ext cx="8326574" cy="110241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D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𝐗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s</m:t>
                                </m:r>
                              </m:sup>
                            </m:sSup>
                            <m:r>
                              <a:rPr lang="en-US" altLang="zh-CN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𝐗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d>
                        <m:r>
                          <a:rPr lang="en-US" altLang="zh-CN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naryPr>
                          <m:sub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𝑙</m:t>
                            </m:r>
                            <m:r>
                              <a:rPr lang="en-US" altLang="zh-CN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zh-CN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altLang="zh-CN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MKMMD</m:t>
                            </m:r>
                            <m:d>
                              <m:d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𝐗</m:t>
                                    </m:r>
                                  </m:e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altLang="zh-CN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s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  <m:r>
                                  <a:rPr lang="en-US" altLang="zh-CN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𝐗</m:t>
                                    </m:r>
                                  </m:e>
                                  <m:sup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altLang="zh-CN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(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𝑙</m:t>
                                    </m:r>
                                    <m:r>
                                      <a:rPr lang="en-US" altLang="zh-CN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  <m:r>
                          <a:rPr lang="en-US" altLang="zh-CN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mr-IN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</m:t>
                                        </m:r>
                                      </m:sup>
                                    </m:sSup>
                                  </m:den>
                                </m:f>
                                <m:nary>
                                  <m:naryPr>
                                    <m:chr m:val="∑"/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𝑖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𝑠</m:t>
                                        </m:r>
                                      </m:sup>
                                    </m:sSup>
                                  </m:sup>
                                  <m:e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b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𝐱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nary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mr-IN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den>
                                </m:f>
                                <m:nary>
                                  <m:naryPr>
                                    <m:chr m:val="∑"/>
                                    <m:ctrlP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𝑗</m:t>
                                    </m:r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𝑡</m:t>
                                        </m:r>
                                      </m:sup>
                                    </m:sSup>
                                  </m:sup>
                                  <m:e>
                                    <m:r>
                                      <a:rPr lang="en-US" altLang="zh-CN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𝜙</m:t>
                                    </m:r>
                                    <m:d>
                                      <m:dPr>
                                        <m:ctrlPr>
                                          <a:rPr lang="en-US" altLang="zh-CN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altLang="zh-CN" b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𝐱</m:t>
                                            </m:r>
                                          </m:e>
                                          <m:sub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𝑗</m:t>
                                            </m:r>
                                          </m:sub>
                                          <m:sup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𝑡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(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𝑙</m:t>
                                            </m:r>
                                            <m:r>
                                              <a:rPr lang="en-US" altLang="zh-CN" i="1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charset="0"/>
                                                <a:ea typeface="Cambria Math" charset="0"/>
                                                <a:cs typeface="Cambria Math" charset="0"/>
                                              </a:rPr>
                                              <m:t>)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e>
                                </m:nary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ℋ</m:t>
                                </m:r>
                              </m:e>
                              <m:sub>
                                <m:r>
                                  <a:rPr lang="en-US" altLang="zh-CN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  <m:sup>
                            <m:r>
                              <a:rPr lang="en-US" altLang="zh-CN" i="1">
                                <a:solidFill>
                                  <a:schemeClr val="bg1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163" y="1366823"/>
                  <a:ext cx="8326574" cy="110241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3080921" y="964140"/>
              <a:ext cx="3147537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multi-layer</a:t>
              </a:r>
              <a:r>
                <a:rPr lang="zh-CN" altLang="en-US" dirty="0">
                  <a:solidFill>
                    <a:schemeClr val="bg1"/>
                  </a:solidFill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</a:rPr>
                <a:t>adaptation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" name="Straight Arrow Connector 3"/>
            <p:cNvCxnSpPr>
              <a:endCxn id="15" idx="1"/>
            </p:cNvCxnSpPr>
            <p:nvPr/>
          </p:nvCxnSpPr>
          <p:spPr bwMode="auto">
            <a:xfrm flipV="1">
              <a:off x="2701485" y="1148806"/>
              <a:ext cx="379436" cy="277001"/>
            </a:xfrm>
            <a:prstGeom prst="straightConnector1">
              <a:avLst/>
            </a:prstGeom>
            <a:ln>
              <a:headEnd type="none" w="med" len="med"/>
              <a:tailEnd type="triangle"/>
            </a:ln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32836" y="3060129"/>
                <a:ext cx="4337299" cy="369332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b="1" dirty="0" smtClean="0">
                    <a:solidFill>
                      <a:schemeClr val="bg1"/>
                    </a:solidFill>
                  </a:rPr>
                  <a:t>combination</a:t>
                </a:r>
                <a:r>
                  <a:rPr lang="zh-CN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of</a:t>
                </a:r>
                <a:r>
                  <a:rPr lang="zh-CN" altLang="en-US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chemeClr val="bg1"/>
                        </a:solidFill>
                        <a:latin typeface="Cambria Math" charset="0"/>
                      </a:rPr>
                      <m:t>𝒎</m:t>
                    </m:r>
                  </m:oMath>
                </a14:m>
                <a:r>
                  <a:rPr lang="zh-CN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PSD</a:t>
                </a:r>
                <a:r>
                  <a:rPr lang="zh-CN" altLang="en-US" b="1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b="1" dirty="0">
                    <a:solidFill>
                      <a:schemeClr val="bg1"/>
                    </a:solidFill>
                  </a:rPr>
                  <a:t>kernels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27" y="2295097"/>
                <a:ext cx="3252974" cy="369332"/>
              </a:xfrm>
              <a:prstGeom prst="rect">
                <a:avLst/>
              </a:prstGeom>
              <a:blipFill rotWithShape="0">
                <a:blip r:embed="rId5"/>
                <a:stretch>
                  <a:fillRect t="-8065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58" y="189731"/>
            <a:ext cx="7012093" cy="433071"/>
          </a:xfrm>
        </p:spPr>
        <p:txBody>
          <a:bodyPr/>
          <a:lstStyle/>
          <a:p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What </a:t>
            </a:r>
            <a:r>
              <a:rPr lang="en-US" altLang="zh-CN" b="1" dirty="0" err="1" smtClean="0">
                <a:latin typeface="微软雅黑"/>
                <a:ea typeface="微软雅黑"/>
                <a:cs typeface="微软雅黑"/>
              </a:rPr>
              <a:t>AlphaGo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 Cannot Do Today?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04" y="2394877"/>
            <a:ext cx="2878872" cy="2878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87625" y="5662139"/>
            <a:ext cx="1024639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/>
              <a:t>19x19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351" y="2394877"/>
            <a:ext cx="3666175" cy="28788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5655" y="5647872"/>
            <a:ext cx="1146539" cy="537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r>
              <a:rPr lang="en-US" sz="2800" dirty="0">
                <a:solidFill>
                  <a:srgbClr val="0432FF"/>
                </a:solidFill>
                <a:sym typeface="Helvetica Light"/>
              </a:rPr>
              <a:t>21X21</a:t>
            </a:r>
          </a:p>
        </p:txBody>
      </p:sp>
      <p:sp>
        <p:nvSpPr>
          <p:cNvPr id="9" name="Frame 8"/>
          <p:cNvSpPr/>
          <p:nvPr/>
        </p:nvSpPr>
        <p:spPr>
          <a:xfrm>
            <a:off x="7068456" y="2112406"/>
            <a:ext cx="4325564" cy="3549733"/>
          </a:xfrm>
          <a:prstGeom prst="fram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Frame 9"/>
          <p:cNvSpPr/>
          <p:nvPr/>
        </p:nvSpPr>
        <p:spPr>
          <a:xfrm>
            <a:off x="1290083" y="2112406"/>
            <a:ext cx="3767815" cy="3535465"/>
          </a:xfrm>
          <a:prstGeom prst="frame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5353189" y="2841744"/>
            <a:ext cx="1128032" cy="1312779"/>
          </a:xfrm>
          <a:prstGeom prst="rightArrow">
            <a:avLst/>
          </a:prstGeom>
          <a:blipFill rotWithShape="1">
            <a:blip r:embed="rId4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658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Benchmark Dataset: Office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5063555"/>
          </a:xfrm>
        </p:spPr>
        <p:txBody>
          <a:bodyPr/>
          <a:lstStyle/>
          <a:p>
            <a:r>
              <a:rPr lang="en-US" altLang="zh-CN" dirty="0" smtClean="0"/>
              <a:t>Description: </a:t>
            </a:r>
            <a:r>
              <a:rPr lang="en-US" altLang="zh-CN" dirty="0"/>
              <a:t>leverage source </a:t>
            </a:r>
            <a:r>
              <a:rPr lang="en-US" altLang="zh-CN" dirty="0" smtClean="0"/>
              <a:t>images </a:t>
            </a:r>
            <a:r>
              <a:rPr lang="en-US" altLang="zh-CN" dirty="0"/>
              <a:t>to improve classification of target </a:t>
            </a:r>
            <a:r>
              <a:rPr lang="en-US" altLang="zh-CN" dirty="0" smtClean="0"/>
              <a:t>images</a:t>
            </a:r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20" name="Rectangle 19"/>
          <p:cNvSpPr/>
          <p:nvPr/>
        </p:nvSpPr>
        <p:spPr>
          <a:xfrm rot="16200000">
            <a:off x="1620614" y="3430150"/>
            <a:ext cx="1574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31 categories</a:t>
            </a:r>
            <a:endParaRPr lang="zh-CN" altLang="en-US" sz="2000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256254" y="2461043"/>
            <a:ext cx="1344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backpack</a:t>
            </a:r>
            <a:endParaRPr lang="zh-CN" alt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585772" y="3791437"/>
            <a:ext cx="685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bike</a:t>
            </a:r>
            <a:endParaRPr lang="zh-CN" alt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724" y="2095389"/>
            <a:ext cx="1251520" cy="1251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6457890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amazon</a:t>
            </a:r>
            <a:endParaRPr lang="zh-CN" alt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744" y="3355914"/>
            <a:ext cx="1211483" cy="125594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80144" y="2054177"/>
            <a:ext cx="1742683" cy="4041823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3478268" y="5546807"/>
            <a:ext cx="174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2,817 images</a:t>
            </a:r>
            <a:endParaRPr lang="zh-CN" altLang="en-US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4333484" y="5134018"/>
            <a:ext cx="36000" cy="340800"/>
            <a:chOff x="2854892" y="4876720"/>
            <a:chExt cx="36000" cy="340800"/>
          </a:xfrm>
        </p:grpSpPr>
        <p:sp>
          <p:nvSpPr>
            <p:cNvPr id="26" name="Oval 25"/>
            <p:cNvSpPr/>
            <p:nvPr/>
          </p:nvSpPr>
          <p:spPr>
            <a:xfrm>
              <a:off x="2854892" y="48767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2854892" y="50291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2854892" y="51815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10509" y="5140690"/>
            <a:ext cx="36000" cy="340800"/>
            <a:chOff x="2854892" y="4876720"/>
            <a:chExt cx="36000" cy="340800"/>
          </a:xfrm>
        </p:grpSpPr>
        <p:sp>
          <p:nvSpPr>
            <p:cNvPr id="31" name="Oval 30"/>
            <p:cNvSpPr/>
            <p:nvPr/>
          </p:nvSpPr>
          <p:spPr>
            <a:xfrm>
              <a:off x="2854892" y="48767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4892" y="50291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854892" y="51815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72" y="2090181"/>
            <a:ext cx="1263599" cy="1265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3600" y="6456503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webcam</a:t>
            </a:r>
            <a:endParaRPr lang="zh-CN" alt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72" y="3346910"/>
            <a:ext cx="1263599" cy="126495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899682" y="2054176"/>
            <a:ext cx="1681579" cy="404182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867254" y="5510505"/>
            <a:ext cx="174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957 images</a:t>
            </a:r>
            <a:endParaRPr lang="zh-CN" altLang="en-US" sz="24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6722470" y="5134018"/>
            <a:ext cx="36000" cy="340800"/>
            <a:chOff x="2854892" y="4876720"/>
            <a:chExt cx="36000" cy="340800"/>
          </a:xfrm>
        </p:grpSpPr>
        <p:sp>
          <p:nvSpPr>
            <p:cNvPr id="35" name="Oval 34"/>
            <p:cNvSpPr/>
            <p:nvPr/>
          </p:nvSpPr>
          <p:spPr>
            <a:xfrm>
              <a:off x="2854892" y="48767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854892" y="50291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2854892" y="51815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08" y="2112859"/>
            <a:ext cx="1139893" cy="1072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0" y="6456503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/>
              <a:t>dslr</a:t>
            </a:r>
            <a:endParaRPr lang="zh-CN" alt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08" y="3358277"/>
            <a:ext cx="1063693" cy="100834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32808" y="2067354"/>
            <a:ext cx="1593298" cy="402864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8256241" y="5521911"/>
            <a:ext cx="174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795 images</a:t>
            </a:r>
            <a:endParaRPr lang="zh-CN" altLang="en-US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9111457" y="5147196"/>
            <a:ext cx="36000" cy="340800"/>
            <a:chOff x="2854892" y="4876720"/>
            <a:chExt cx="36000" cy="340800"/>
          </a:xfrm>
        </p:grpSpPr>
        <p:sp>
          <p:nvSpPr>
            <p:cNvPr id="39" name="Oval 38"/>
            <p:cNvSpPr/>
            <p:nvPr/>
          </p:nvSpPr>
          <p:spPr>
            <a:xfrm>
              <a:off x="2854892" y="48767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854892" y="50291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2854892" y="5181520"/>
              <a:ext cx="36000" cy="36000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5" name="Left Brace 44"/>
          <p:cNvSpPr/>
          <p:nvPr/>
        </p:nvSpPr>
        <p:spPr>
          <a:xfrm rot="16200000">
            <a:off x="6596130" y="3169166"/>
            <a:ext cx="179413" cy="6436254"/>
          </a:xfrm>
          <a:prstGeom prst="leftBrace">
            <a:avLst>
              <a:gd name="adj1" fmla="val 11626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Left Brace 45"/>
          <p:cNvSpPr/>
          <p:nvPr/>
        </p:nvSpPr>
        <p:spPr>
          <a:xfrm>
            <a:off x="2599955" y="2096704"/>
            <a:ext cx="253305" cy="3731794"/>
          </a:xfrm>
          <a:prstGeom prst="leftBrace">
            <a:avLst>
              <a:gd name="adj1" fmla="val 116265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Rectangle 48"/>
          <p:cNvSpPr/>
          <p:nvPr/>
        </p:nvSpPr>
        <p:spPr>
          <a:xfrm>
            <a:off x="3581401" y="4572001"/>
            <a:ext cx="15620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object images in Amazon</a:t>
            </a:r>
            <a:endParaRPr lang="zh-CN" altLang="en-US" sz="2000" dirty="0"/>
          </a:p>
        </p:txBody>
      </p:sp>
      <p:sp>
        <p:nvSpPr>
          <p:cNvPr id="50" name="Rectangle 49"/>
          <p:cNvSpPr/>
          <p:nvPr/>
        </p:nvSpPr>
        <p:spPr>
          <a:xfrm>
            <a:off x="5420016" y="4657364"/>
            <a:ext cx="257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low-resolution images taken from a web camera</a:t>
            </a:r>
            <a:endParaRPr lang="zh-CN" altLang="en-US" sz="2000" dirty="0"/>
          </a:p>
        </p:txBody>
      </p:sp>
      <p:sp>
        <p:nvSpPr>
          <p:cNvPr id="51" name="Rectangle 50"/>
          <p:cNvSpPr/>
          <p:nvPr/>
        </p:nvSpPr>
        <p:spPr>
          <a:xfrm>
            <a:off x="7770433" y="4643388"/>
            <a:ext cx="2718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high-resolution images taken from a digital SLR camera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0918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3407278" y="3462378"/>
            <a:ext cx="825138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3"/>
                </a:solidFill>
              </a:rPr>
              <a:t>ImageNet is not randomly split, but into A = {man-made </a:t>
            </a:r>
            <a:r>
              <a:rPr lang="en-US" altLang="zh-CN">
                <a:solidFill>
                  <a:schemeClr val="accent3"/>
                </a:solidFill>
              </a:rPr>
              <a:t>classes</a:t>
            </a:r>
            <a:r>
              <a:rPr lang="en-US" altLang="zh-CN" smtClean="0">
                <a:solidFill>
                  <a:schemeClr val="accent3"/>
                </a:solidFill>
              </a:rPr>
              <a:t>}</a:t>
            </a:r>
            <a:endParaRPr lang="en-US" altLang="zh-CN" dirty="0">
              <a:solidFill>
                <a:schemeClr val="accent3"/>
              </a:solidFill>
            </a:endParaRPr>
          </a:p>
          <a:p>
            <a:r>
              <a:rPr lang="en-US" altLang="zh-CN" dirty="0">
                <a:solidFill>
                  <a:schemeClr val="accent3"/>
                </a:solidFill>
              </a:rPr>
              <a:t>B = {natural classes}</a:t>
            </a:r>
            <a:endParaRPr lang="zh-CN" altLang="en-US" dirty="0">
              <a:solidFill>
                <a:schemeClr val="accent3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1930" y="1148067"/>
            <a:ext cx="2245631" cy="2035399"/>
          </a:xfrm>
        </p:spPr>
        <p:txBody>
          <a:bodyPr>
            <a:normAutofit/>
          </a:bodyPr>
          <a:lstStyle/>
          <a:p>
            <a:r>
              <a:rPr lang="en-US" altLang="zh-CN" sz="2400" b="1" dirty="0" smtClean="0"/>
              <a:t>Quantitative Study</a:t>
            </a:r>
            <a:endParaRPr lang="en-US" sz="24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"/>
          <a:stretch/>
        </p:blipFill>
        <p:spPr>
          <a:xfrm>
            <a:off x="2590933" y="398343"/>
            <a:ext cx="9601067" cy="49064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81" y="5256821"/>
            <a:ext cx="6016699" cy="4924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378641" y="5208816"/>
            <a:ext cx="67207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dirty="0"/>
              <a:t>[3]</a:t>
            </a:r>
            <a:endParaRPr lang="zh-CN" altLang="en-US" sz="1867" dirty="0"/>
          </a:p>
        </p:txBody>
      </p:sp>
      <p:sp>
        <p:nvSpPr>
          <p:cNvPr id="22" name="Rectangle 21"/>
          <p:cNvSpPr/>
          <p:nvPr/>
        </p:nvSpPr>
        <p:spPr>
          <a:xfrm>
            <a:off x="718091" y="5561809"/>
            <a:ext cx="11418572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7" dirty="0"/>
              <a:t>Conclusion 1: lower layer features are more general and transferrable, and higher layer features are more specific and non-transferrable.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3359019" y="1608416"/>
            <a:ext cx="862960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3641503" y="1517261"/>
            <a:ext cx="8017164" cy="2900359"/>
          </a:xfrm>
          <a:custGeom>
            <a:avLst/>
            <a:gdLst>
              <a:gd name="connsiteX0" fmla="*/ 0 w 6012873"/>
              <a:gd name="connsiteY0" fmla="*/ 69378 h 2175269"/>
              <a:gd name="connsiteX1" fmla="*/ 900546 w 6012873"/>
              <a:gd name="connsiteY1" fmla="*/ 106 h 2175269"/>
              <a:gd name="connsiteX2" fmla="*/ 1773382 w 6012873"/>
              <a:gd name="connsiteY2" fmla="*/ 83233 h 2175269"/>
              <a:gd name="connsiteX3" fmla="*/ 2590800 w 6012873"/>
              <a:gd name="connsiteY3" fmla="*/ 291051 h 2175269"/>
              <a:gd name="connsiteX4" fmla="*/ 3449782 w 6012873"/>
              <a:gd name="connsiteY4" fmla="*/ 692833 h 2175269"/>
              <a:gd name="connsiteX5" fmla="*/ 4322618 w 6012873"/>
              <a:gd name="connsiteY5" fmla="*/ 1205451 h 2175269"/>
              <a:gd name="connsiteX6" fmla="*/ 5195455 w 6012873"/>
              <a:gd name="connsiteY6" fmla="*/ 1233160 h 2175269"/>
              <a:gd name="connsiteX7" fmla="*/ 6012873 w 6012873"/>
              <a:gd name="connsiteY7" fmla="*/ 2175269 h 2175269"/>
              <a:gd name="connsiteX8" fmla="*/ 6012873 w 6012873"/>
              <a:gd name="connsiteY8" fmla="*/ 2175269 h 2175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2873" h="2175269">
                <a:moveTo>
                  <a:pt x="0" y="69378"/>
                </a:moveTo>
                <a:cubicBezTo>
                  <a:pt x="302491" y="33587"/>
                  <a:pt x="604982" y="-2203"/>
                  <a:pt x="900546" y="106"/>
                </a:cubicBezTo>
                <a:cubicBezTo>
                  <a:pt x="1196110" y="2415"/>
                  <a:pt x="1491673" y="34742"/>
                  <a:pt x="1773382" y="83233"/>
                </a:cubicBezTo>
                <a:cubicBezTo>
                  <a:pt x="2055091" y="131724"/>
                  <a:pt x="2311400" y="189451"/>
                  <a:pt x="2590800" y="291051"/>
                </a:cubicBezTo>
                <a:cubicBezTo>
                  <a:pt x="2870200" y="392651"/>
                  <a:pt x="3161146" y="540433"/>
                  <a:pt x="3449782" y="692833"/>
                </a:cubicBezTo>
                <a:cubicBezTo>
                  <a:pt x="3738418" y="845233"/>
                  <a:pt x="4031673" y="1115397"/>
                  <a:pt x="4322618" y="1205451"/>
                </a:cubicBezTo>
                <a:cubicBezTo>
                  <a:pt x="4613563" y="1295505"/>
                  <a:pt x="4913746" y="1071524"/>
                  <a:pt x="5195455" y="1233160"/>
                </a:cubicBezTo>
                <a:cubicBezTo>
                  <a:pt x="5477164" y="1394796"/>
                  <a:pt x="6012873" y="2175269"/>
                  <a:pt x="6012873" y="2175269"/>
                </a:cubicBezTo>
                <a:lnTo>
                  <a:pt x="6012873" y="217526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24"/>
          <p:cNvSpPr/>
          <p:nvPr/>
        </p:nvSpPr>
        <p:spPr>
          <a:xfrm>
            <a:off x="3623031" y="963219"/>
            <a:ext cx="8238836" cy="665019"/>
          </a:xfrm>
          <a:custGeom>
            <a:avLst/>
            <a:gdLst>
              <a:gd name="connsiteX0" fmla="*/ 0 w 6179127"/>
              <a:gd name="connsiteY0" fmla="*/ 498764 h 498764"/>
              <a:gd name="connsiteX1" fmla="*/ 983672 w 6179127"/>
              <a:gd name="connsiteY1" fmla="*/ 207818 h 498764"/>
              <a:gd name="connsiteX2" fmla="*/ 1842654 w 6179127"/>
              <a:gd name="connsiteY2" fmla="*/ 207818 h 498764"/>
              <a:gd name="connsiteX3" fmla="*/ 2715491 w 6179127"/>
              <a:gd name="connsiteY3" fmla="*/ 83127 h 498764"/>
              <a:gd name="connsiteX4" fmla="*/ 3602182 w 6179127"/>
              <a:gd name="connsiteY4" fmla="*/ 166255 h 498764"/>
              <a:gd name="connsiteX5" fmla="*/ 4447309 w 6179127"/>
              <a:gd name="connsiteY5" fmla="*/ 41564 h 498764"/>
              <a:gd name="connsiteX6" fmla="*/ 5292436 w 6179127"/>
              <a:gd name="connsiteY6" fmla="*/ 0 h 498764"/>
              <a:gd name="connsiteX7" fmla="*/ 6179127 w 6179127"/>
              <a:gd name="connsiteY7" fmla="*/ 13855 h 498764"/>
              <a:gd name="connsiteX8" fmla="*/ 6179127 w 6179127"/>
              <a:gd name="connsiteY8" fmla="*/ 13855 h 498764"/>
              <a:gd name="connsiteX9" fmla="*/ 6179127 w 6179127"/>
              <a:gd name="connsiteY9" fmla="*/ 13855 h 49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179127" h="498764">
                <a:moveTo>
                  <a:pt x="0" y="498764"/>
                </a:moveTo>
                <a:cubicBezTo>
                  <a:pt x="338281" y="377536"/>
                  <a:pt x="676563" y="256309"/>
                  <a:pt x="983672" y="207818"/>
                </a:cubicBezTo>
                <a:cubicBezTo>
                  <a:pt x="1290781" y="159327"/>
                  <a:pt x="1554018" y="228600"/>
                  <a:pt x="1842654" y="207818"/>
                </a:cubicBezTo>
                <a:cubicBezTo>
                  <a:pt x="2131290" y="187036"/>
                  <a:pt x="2422236" y="90054"/>
                  <a:pt x="2715491" y="83127"/>
                </a:cubicBezTo>
                <a:cubicBezTo>
                  <a:pt x="3008746" y="76200"/>
                  <a:pt x="3313546" y="173182"/>
                  <a:pt x="3602182" y="166255"/>
                </a:cubicBezTo>
                <a:cubicBezTo>
                  <a:pt x="3890818" y="159328"/>
                  <a:pt x="4165600" y="69273"/>
                  <a:pt x="4447309" y="41564"/>
                </a:cubicBezTo>
                <a:cubicBezTo>
                  <a:pt x="4729018" y="13855"/>
                  <a:pt x="5292436" y="0"/>
                  <a:pt x="5292436" y="0"/>
                </a:cubicBezTo>
                <a:lnTo>
                  <a:pt x="6179127" y="13855"/>
                </a:lnTo>
                <a:lnTo>
                  <a:pt x="6179127" y="13855"/>
                </a:lnTo>
                <a:lnTo>
                  <a:pt x="6179127" y="13855"/>
                </a:lnTo>
              </a:path>
            </a:pathLst>
          </a:cu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Rectangle 25"/>
          <p:cNvSpPr/>
          <p:nvPr/>
        </p:nvSpPr>
        <p:spPr>
          <a:xfrm>
            <a:off x="706754" y="5561810"/>
            <a:ext cx="1144124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7" dirty="0"/>
              <a:t>Conclusion 2: transferring features + fine-tuning always improve generalization. 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86086" y="1531780"/>
            <a:ext cx="5412508" cy="3587803"/>
          </a:xfrm>
          <a:custGeom>
            <a:avLst/>
            <a:gdLst>
              <a:gd name="connsiteX0" fmla="*/ 0 w 4059381"/>
              <a:gd name="connsiteY0" fmla="*/ 72343 h 2690852"/>
              <a:gd name="connsiteX1" fmla="*/ 942109 w 4059381"/>
              <a:gd name="connsiteY1" fmla="*/ 16925 h 2690852"/>
              <a:gd name="connsiteX2" fmla="*/ 1787236 w 4059381"/>
              <a:gd name="connsiteY2" fmla="*/ 335579 h 2690852"/>
              <a:gd name="connsiteX3" fmla="*/ 2632363 w 4059381"/>
              <a:gd name="connsiteY3" fmla="*/ 903616 h 2690852"/>
              <a:gd name="connsiteX4" fmla="*/ 3477491 w 4059381"/>
              <a:gd name="connsiteY4" fmla="*/ 1928852 h 2690852"/>
              <a:gd name="connsiteX5" fmla="*/ 4059381 w 4059381"/>
              <a:gd name="connsiteY5" fmla="*/ 2690852 h 2690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9381" h="2690852">
                <a:moveTo>
                  <a:pt x="0" y="72343"/>
                </a:moveTo>
                <a:cubicBezTo>
                  <a:pt x="322118" y="22697"/>
                  <a:pt x="644236" y="-26948"/>
                  <a:pt x="942109" y="16925"/>
                </a:cubicBezTo>
                <a:cubicBezTo>
                  <a:pt x="1239982" y="60798"/>
                  <a:pt x="1505527" y="187797"/>
                  <a:pt x="1787236" y="335579"/>
                </a:cubicBezTo>
                <a:cubicBezTo>
                  <a:pt x="2068945" y="483361"/>
                  <a:pt x="2350654" y="638071"/>
                  <a:pt x="2632363" y="903616"/>
                </a:cubicBezTo>
                <a:cubicBezTo>
                  <a:pt x="2914072" y="1169161"/>
                  <a:pt x="3239655" y="1630979"/>
                  <a:pt x="3477491" y="1928852"/>
                </a:cubicBezTo>
                <a:cubicBezTo>
                  <a:pt x="3715327" y="2226725"/>
                  <a:pt x="3887354" y="2458788"/>
                  <a:pt x="4059381" y="2690852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Rectangle 27"/>
          <p:cNvSpPr/>
          <p:nvPr/>
        </p:nvSpPr>
        <p:spPr>
          <a:xfrm>
            <a:off x="654102" y="5575515"/>
            <a:ext cx="114769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7" dirty="0"/>
              <a:t>What if we do not have any labelled data to </a:t>
            </a:r>
            <a:r>
              <a:rPr lang="en-US" altLang="zh-CN" sz="2667" dirty="0" err="1"/>
              <a:t>finetune</a:t>
            </a:r>
            <a:r>
              <a:rPr lang="en-US" altLang="zh-CN" sz="2667" dirty="0"/>
              <a:t> in the target domain?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06754" y="5786385"/>
            <a:ext cx="11476980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67" dirty="0"/>
              <a:t>What happens if the source and target domain are very dissimilar?</a:t>
            </a:r>
          </a:p>
        </p:txBody>
      </p:sp>
      <p:sp>
        <p:nvSpPr>
          <p:cNvPr id="3" name="Rectangle 2"/>
          <p:cNvSpPr/>
          <p:nvPr/>
        </p:nvSpPr>
        <p:spPr>
          <a:xfrm>
            <a:off x="311018" y="61472"/>
            <a:ext cx="9522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 smtClean="0">
                <a:solidFill>
                  <a:srgbClr val="FFFF00"/>
                </a:solidFill>
              </a:rPr>
              <a:t>Yosinski</a:t>
            </a:r>
            <a:r>
              <a:rPr lang="en-US" altLang="zh-CN" dirty="0">
                <a:solidFill>
                  <a:srgbClr val="FFFF00"/>
                </a:solidFill>
              </a:rPr>
              <a:t>, Jason, et al. "</a:t>
            </a:r>
            <a:r>
              <a:rPr lang="en-US" altLang="zh-CN" b="1" dirty="0">
                <a:solidFill>
                  <a:srgbClr val="FFFF00"/>
                </a:solidFill>
              </a:rPr>
              <a:t>How transferable are features in deep neural networks</a:t>
            </a:r>
            <a:r>
              <a:rPr lang="en-US" altLang="zh-CN" dirty="0">
                <a:solidFill>
                  <a:srgbClr val="FFFF00"/>
                </a:solidFill>
              </a:rPr>
              <a:t>?." NIPS. 2014.</a:t>
            </a:r>
            <a:endParaRPr lang="en-US" altLang="zh-CN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2" grpId="0"/>
      <p:bldP spid="22" grpId="1"/>
      <p:bldP spid="24" grpId="0" animBg="1"/>
      <p:bldP spid="25" grpId="0" animBg="1"/>
      <p:bldP spid="26" grpId="0"/>
      <p:bldP spid="26" grpId="1"/>
      <p:bldP spid="27" grpId="0" animBg="1"/>
      <p:bldP spid="28" grpId="0"/>
      <p:bldP spid="28" grpId="1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chemeClr val="bg1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chemeClr val="bg1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7675563" cy="53553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Transferability of Layer-wise Features  </a:t>
            </a:r>
            <a:endParaRPr lang="zh-CN" alt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847" y="1738723"/>
            <a:ext cx="6705844" cy="3177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21" y="1738721"/>
            <a:ext cx="5584497" cy="3071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6132" y="1338612"/>
            <a:ext cx="377686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varying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four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transfer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strategies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20955" y="1338612"/>
            <a:ext cx="4197421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</a:rPr>
              <a:t>varying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similarity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between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domains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0500" y="5009323"/>
            <a:ext cx="2156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Conclusions</a:t>
            </a:r>
            <a:endParaRPr lang="en-US" b="1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684077" y="5470988"/>
            <a:ext cx="1" cy="138701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38" name="椭圆 43"/>
          <p:cNvSpPr>
            <a:spLocks noChangeAspect="1"/>
          </p:cNvSpPr>
          <p:nvPr/>
        </p:nvSpPr>
        <p:spPr>
          <a:xfrm>
            <a:off x="576075" y="5647291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9" name="椭圆 43"/>
          <p:cNvSpPr>
            <a:spLocks noChangeAspect="1"/>
          </p:cNvSpPr>
          <p:nvPr/>
        </p:nvSpPr>
        <p:spPr>
          <a:xfrm>
            <a:off x="576075" y="6015437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椭圆 43"/>
          <p:cNvSpPr>
            <a:spLocks noChangeAspect="1"/>
          </p:cNvSpPr>
          <p:nvPr/>
        </p:nvSpPr>
        <p:spPr>
          <a:xfrm>
            <a:off x="576075" y="6383583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9605" y="5552587"/>
            <a:ext cx="663809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Fine-tuning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with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labeled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data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in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target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domain</a:t>
            </a:r>
            <a:r>
              <a:rPr lang="en-US" sz="2000" dirty="0">
                <a:solidFill>
                  <a:schemeClr val="bg1"/>
                </a:solidFill>
              </a:rPr>
              <a:t> always helps</a:t>
            </a:r>
            <a:r>
              <a:rPr lang="en-US" altLang="zh-CN" sz="2000" dirty="0">
                <a:solidFill>
                  <a:schemeClr val="bg1"/>
                </a:solidFill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6351" y="5917239"/>
            <a:ext cx="645234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Transition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from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general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specific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in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deep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neural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network.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56350" y="6294179"/>
            <a:ext cx="6213689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Performance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drops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when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two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domains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are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very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dissimilar.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550812" y="5009323"/>
            <a:ext cx="2156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if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8629275" y="5552587"/>
            <a:ext cx="290021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No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or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limited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labeled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data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629275" y="6289545"/>
            <a:ext cx="2614818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Two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dissimilar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domains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8439653" y="5469004"/>
            <a:ext cx="1" cy="138701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49" name="椭圆 43"/>
          <p:cNvSpPr>
            <a:spLocks noChangeAspect="1"/>
          </p:cNvSpPr>
          <p:nvPr/>
        </p:nvSpPr>
        <p:spPr>
          <a:xfrm>
            <a:off x="8331652" y="5645308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0" name="椭圆 43"/>
          <p:cNvSpPr>
            <a:spLocks noChangeAspect="1"/>
          </p:cNvSpPr>
          <p:nvPr/>
        </p:nvSpPr>
        <p:spPr>
          <a:xfrm>
            <a:off x="8331652" y="6013455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椭圆 43"/>
          <p:cNvSpPr>
            <a:spLocks noChangeAspect="1"/>
          </p:cNvSpPr>
          <p:nvPr/>
        </p:nvSpPr>
        <p:spPr>
          <a:xfrm>
            <a:off x="8331652" y="6381600"/>
            <a:ext cx="216000" cy="216000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730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1077657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Unsupervised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Deep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Transfer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Learning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7"/>
          </a:xfrm>
        </p:spPr>
        <p:txBody>
          <a:bodyPr/>
          <a:lstStyle/>
          <a:p>
            <a:r>
              <a:rPr lang="en-US" altLang="zh-CN" dirty="0" smtClean="0"/>
              <a:t>Goal:</a:t>
            </a:r>
            <a:r>
              <a:rPr lang="zh-CN" altLang="en-US" dirty="0" smtClean="0"/>
              <a:t> </a:t>
            </a:r>
            <a:r>
              <a:rPr lang="en-US" dirty="0"/>
              <a:t>learn </a:t>
            </a:r>
            <a:r>
              <a:rPr lang="en-US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classifier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dirty="0" smtClean="0"/>
              <a:t>target </a:t>
            </a:r>
            <a:r>
              <a:rPr lang="en-US" dirty="0"/>
              <a:t>domain </a:t>
            </a:r>
            <a:r>
              <a:rPr lang="en-US" altLang="zh-CN" dirty="0" smtClean="0"/>
              <a:t>that is</a:t>
            </a:r>
            <a:r>
              <a:rPr lang="zh-CN" altLang="en-US" dirty="0" smtClean="0"/>
              <a:t> </a:t>
            </a:r>
            <a:r>
              <a:rPr lang="en-US" b="1" u="sng" dirty="0" smtClean="0"/>
              <a:t>unlabele</a:t>
            </a:r>
            <a:r>
              <a:rPr lang="en-US" altLang="zh-CN" b="1" u="sng" dirty="0" smtClean="0"/>
              <a:t>d</a:t>
            </a:r>
            <a:r>
              <a:rPr lang="zh-CN" altLang="en-US" dirty="0" smtClean="0"/>
              <a:t> </a:t>
            </a:r>
            <a:r>
              <a:rPr lang="en-US" dirty="0" smtClean="0"/>
              <a:t>and </a:t>
            </a:r>
            <a:r>
              <a:rPr lang="en-US" altLang="zh-CN" b="1" u="sng" dirty="0" smtClean="0"/>
              <a:t>dissimilar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source</a:t>
            </a:r>
            <a:r>
              <a:rPr lang="zh-CN" altLang="en-US" dirty="0" smtClean="0"/>
              <a:t> </a:t>
            </a:r>
            <a:r>
              <a:rPr lang="en-US" altLang="zh-CN" dirty="0" smtClean="0"/>
              <a:t>domain.</a:t>
            </a:r>
          </a:p>
          <a:p>
            <a:r>
              <a:rPr lang="en-US" altLang="zh-CN" dirty="0" smtClean="0"/>
              <a:t>General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architecture:</a:t>
            </a:r>
            <a:r>
              <a:rPr lang="zh-CN" altLang="en-US" dirty="0" smtClean="0"/>
              <a:t> </a:t>
            </a:r>
            <a:r>
              <a:rPr lang="en-US" dirty="0"/>
              <a:t>Siamese </a:t>
            </a:r>
            <a:r>
              <a:rPr lang="en-US" dirty="0" smtClean="0"/>
              <a:t>architecture</a:t>
            </a:r>
          </a:p>
          <a:p>
            <a:endParaRPr lang="en-US" dirty="0"/>
          </a:p>
          <a:p>
            <a:endParaRPr lang="en-US" altLang="zh-CN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2815042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37" name="Rounded Rectangle 36"/>
          <p:cNvSpPr/>
          <p:nvPr/>
        </p:nvSpPr>
        <p:spPr bwMode="auto">
          <a:xfrm>
            <a:off x="2815042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1" name="Rounded Rectangle 40"/>
          <p:cNvSpPr/>
          <p:nvPr/>
        </p:nvSpPr>
        <p:spPr bwMode="auto">
          <a:xfrm>
            <a:off x="3418426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2" name="Rounded Rectangle 41"/>
          <p:cNvSpPr/>
          <p:nvPr/>
        </p:nvSpPr>
        <p:spPr bwMode="auto">
          <a:xfrm>
            <a:off x="4021810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5" name="Rounded Rectangle 44"/>
          <p:cNvSpPr/>
          <p:nvPr/>
        </p:nvSpPr>
        <p:spPr bwMode="auto">
          <a:xfrm>
            <a:off x="4934036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6" name="Rounded Rectangle 45"/>
          <p:cNvSpPr/>
          <p:nvPr/>
        </p:nvSpPr>
        <p:spPr bwMode="auto">
          <a:xfrm>
            <a:off x="3418424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8" name="Rounded Rectangle 47"/>
          <p:cNvSpPr/>
          <p:nvPr/>
        </p:nvSpPr>
        <p:spPr bwMode="auto">
          <a:xfrm>
            <a:off x="4021808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9" name="Rounded Rectangle 48"/>
          <p:cNvSpPr/>
          <p:nvPr/>
        </p:nvSpPr>
        <p:spPr bwMode="auto">
          <a:xfrm>
            <a:off x="4934035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55" name="Oval 54"/>
          <p:cNvSpPr/>
          <p:nvPr/>
        </p:nvSpPr>
        <p:spPr bwMode="auto">
          <a:xfrm>
            <a:off x="8930094" y="2616474"/>
            <a:ext cx="1891941" cy="983412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classifier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 bwMode="auto">
          <a:xfrm>
            <a:off x="8398330" y="4469551"/>
            <a:ext cx="2955471" cy="918099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altLang="zh-CN" sz="2000" dirty="0"/>
              <a:t>domain</a:t>
            </a:r>
            <a:r>
              <a:rPr lang="zh-CN" altLang="en-US" sz="2000" dirty="0"/>
              <a:t> </a:t>
            </a:r>
            <a:r>
              <a:rPr lang="en-US" altLang="zh-CN" sz="2000" dirty="0"/>
              <a:t>distance</a:t>
            </a:r>
            <a:r>
              <a:rPr lang="zh-CN" altLang="en-US" sz="2000" dirty="0"/>
              <a:t> </a:t>
            </a:r>
            <a:r>
              <a:rPr lang="en-US" altLang="zh-CN" sz="2000" dirty="0"/>
              <a:t>minimization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302471" y="3648397"/>
            <a:ext cx="115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input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302471" y="5447592"/>
            <a:ext cx="115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target</a:t>
            </a:r>
            <a:r>
              <a:rPr lang="zh-CN" altLang="en-US" sz="2000" dirty="0"/>
              <a:t> </a:t>
            </a:r>
            <a:r>
              <a:rPr lang="en-US" altLang="zh-CN" sz="2000" dirty="0"/>
              <a:t>input</a:t>
            </a:r>
            <a:endParaRPr lang="en-US" sz="2000" dirty="0"/>
          </a:p>
        </p:txBody>
      </p:sp>
      <p:cxnSp>
        <p:nvCxnSpPr>
          <p:cNvPr id="30" name="Straight Arrow Connector 29"/>
          <p:cNvCxnSpPr>
            <a:stCxn id="17" idx="3"/>
          </p:cNvCxnSpPr>
          <p:nvPr/>
        </p:nvCxnSpPr>
        <p:spPr bwMode="auto">
          <a:xfrm>
            <a:off x="2461799" y="4002340"/>
            <a:ext cx="3532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>
            <a:stCxn id="37" idx="3"/>
            <a:endCxn id="41" idx="1"/>
          </p:cNvCxnSpPr>
          <p:nvPr/>
        </p:nvCxnSpPr>
        <p:spPr bwMode="auto">
          <a:xfrm>
            <a:off x="3020783" y="4002339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>
            <a:endCxn id="42" idx="1"/>
          </p:cNvCxnSpPr>
          <p:nvPr/>
        </p:nvCxnSpPr>
        <p:spPr bwMode="auto">
          <a:xfrm flipV="1">
            <a:off x="3624166" y="4002340"/>
            <a:ext cx="397644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stCxn id="45" idx="3"/>
            <a:endCxn id="90" idx="1"/>
          </p:cNvCxnSpPr>
          <p:nvPr/>
        </p:nvCxnSpPr>
        <p:spPr bwMode="auto">
          <a:xfrm>
            <a:off x="5139776" y="4002339"/>
            <a:ext cx="966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56" idx="3"/>
            <a:endCxn id="36" idx="1"/>
          </p:cNvCxnSpPr>
          <p:nvPr/>
        </p:nvCxnSpPr>
        <p:spPr bwMode="auto">
          <a:xfrm>
            <a:off x="2461799" y="5801535"/>
            <a:ext cx="3532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36" idx="3"/>
            <a:endCxn id="46" idx="1"/>
          </p:cNvCxnSpPr>
          <p:nvPr/>
        </p:nvCxnSpPr>
        <p:spPr bwMode="auto">
          <a:xfrm>
            <a:off x="3020781" y="5801535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>
            <a:stCxn id="46" idx="3"/>
            <a:endCxn id="48" idx="1"/>
          </p:cNvCxnSpPr>
          <p:nvPr/>
        </p:nvCxnSpPr>
        <p:spPr bwMode="auto">
          <a:xfrm>
            <a:off x="3624165" y="5801535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49" idx="3"/>
          </p:cNvCxnSpPr>
          <p:nvPr/>
        </p:nvCxnSpPr>
        <p:spPr bwMode="auto">
          <a:xfrm>
            <a:off x="5139775" y="5801535"/>
            <a:ext cx="9671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07" name="Picture 410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980" y="3836795"/>
            <a:ext cx="993259" cy="3310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7873" y="5635990"/>
            <a:ext cx="993259" cy="331087"/>
          </a:xfrm>
          <a:prstGeom prst="rect">
            <a:avLst/>
          </a:prstGeom>
        </p:spPr>
      </p:pic>
      <p:cxnSp>
        <p:nvCxnSpPr>
          <p:cNvPr id="4109" name="Elbow Connector 4108"/>
          <p:cNvCxnSpPr>
            <a:stCxn id="92" idx="3"/>
            <a:endCxn id="16" idx="0"/>
          </p:cNvCxnSpPr>
          <p:nvPr/>
        </p:nvCxnSpPr>
        <p:spPr bwMode="auto">
          <a:xfrm>
            <a:off x="7826195" y="4002339"/>
            <a:ext cx="2049871" cy="46721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1" name="Elbow Connector 4110"/>
          <p:cNvCxnSpPr>
            <a:stCxn id="97" idx="3"/>
            <a:endCxn id="16" idx="4"/>
          </p:cNvCxnSpPr>
          <p:nvPr/>
        </p:nvCxnSpPr>
        <p:spPr bwMode="auto">
          <a:xfrm flipV="1">
            <a:off x="7826195" y="5387650"/>
            <a:ext cx="2049871" cy="41388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Rounded Rectangle 89"/>
          <p:cNvSpPr/>
          <p:nvPr/>
        </p:nvSpPr>
        <p:spPr bwMode="auto">
          <a:xfrm>
            <a:off x="6106104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1" name="Rounded Rectangle 90"/>
          <p:cNvSpPr/>
          <p:nvPr/>
        </p:nvSpPr>
        <p:spPr bwMode="auto">
          <a:xfrm>
            <a:off x="6703200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2" name="Rounded Rectangle 91"/>
          <p:cNvSpPr/>
          <p:nvPr/>
        </p:nvSpPr>
        <p:spPr bwMode="auto">
          <a:xfrm>
            <a:off x="7620455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5" name="Rounded Rectangle 94"/>
          <p:cNvSpPr/>
          <p:nvPr/>
        </p:nvSpPr>
        <p:spPr bwMode="auto">
          <a:xfrm>
            <a:off x="6112562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6" name="Rounded Rectangle 95"/>
          <p:cNvSpPr/>
          <p:nvPr/>
        </p:nvSpPr>
        <p:spPr bwMode="auto">
          <a:xfrm>
            <a:off x="6708023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7" name="Rounded Rectangle 96"/>
          <p:cNvSpPr/>
          <p:nvPr/>
        </p:nvSpPr>
        <p:spPr bwMode="auto">
          <a:xfrm>
            <a:off x="7620455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0604" y="3836795"/>
            <a:ext cx="993259" cy="33108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6497" y="5635990"/>
            <a:ext cx="993259" cy="331087"/>
          </a:xfrm>
          <a:prstGeom prst="rect">
            <a:avLst/>
          </a:prstGeom>
        </p:spPr>
      </p:pic>
      <p:cxnSp>
        <p:nvCxnSpPr>
          <p:cNvPr id="4121" name="Elbow Connector 4120"/>
          <p:cNvCxnSpPr>
            <a:endCxn id="55" idx="2"/>
          </p:cNvCxnSpPr>
          <p:nvPr/>
        </p:nvCxnSpPr>
        <p:spPr bwMode="auto">
          <a:xfrm rot="5400000" flipH="1" flipV="1">
            <a:off x="8132769" y="3205014"/>
            <a:ext cx="894159" cy="7004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22" name="Left Brace 4121"/>
          <p:cNvSpPr/>
          <p:nvPr/>
        </p:nvSpPr>
        <p:spPr bwMode="auto">
          <a:xfrm rot="5400000">
            <a:off x="3807181" y="1940196"/>
            <a:ext cx="299227" cy="2316165"/>
          </a:xfrm>
          <a:prstGeom prst="leftBrace">
            <a:avLst>
              <a:gd name="adj1" fmla="val 124045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994734" y="2624896"/>
            <a:ext cx="192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/>
              <a:t>tied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endParaRPr lang="en-US" sz="2000" dirty="0"/>
          </a:p>
        </p:txBody>
      </p:sp>
      <p:sp>
        <p:nvSpPr>
          <p:cNvPr id="105" name="Left Brace 104"/>
          <p:cNvSpPr/>
          <p:nvPr/>
        </p:nvSpPr>
        <p:spPr bwMode="auto">
          <a:xfrm rot="5400000">
            <a:off x="6853833" y="2245554"/>
            <a:ext cx="228755" cy="1711303"/>
          </a:xfrm>
          <a:prstGeom prst="leftBrace">
            <a:avLst>
              <a:gd name="adj1" fmla="val 124045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5775347" y="2624896"/>
            <a:ext cx="2267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/>
              <a:t>adaptation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05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1077657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Unsupervised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Deep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Transfer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Learning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7"/>
          </a:xfrm>
        </p:spPr>
        <p:txBody>
          <a:bodyPr/>
          <a:lstStyle/>
          <a:p>
            <a:r>
              <a:rPr lang="en-US" altLang="zh-CN" dirty="0" smtClean="0"/>
              <a:t>Objective</a:t>
            </a:r>
            <a:endParaRPr lang="en-US" dirty="0" smtClean="0"/>
          </a:p>
          <a:p>
            <a:endParaRPr lang="en-US" dirty="0"/>
          </a:p>
          <a:p>
            <a:endParaRPr lang="en-US" altLang="zh-CN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6" name="Rounded Rectangle 35"/>
          <p:cNvSpPr/>
          <p:nvPr/>
        </p:nvSpPr>
        <p:spPr bwMode="auto">
          <a:xfrm>
            <a:off x="2815042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37" name="Rounded Rectangle 36"/>
          <p:cNvSpPr/>
          <p:nvPr/>
        </p:nvSpPr>
        <p:spPr bwMode="auto">
          <a:xfrm>
            <a:off x="2815042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1" name="Rounded Rectangle 40"/>
          <p:cNvSpPr/>
          <p:nvPr/>
        </p:nvSpPr>
        <p:spPr bwMode="auto">
          <a:xfrm>
            <a:off x="3418426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2" name="Rounded Rectangle 41"/>
          <p:cNvSpPr/>
          <p:nvPr/>
        </p:nvSpPr>
        <p:spPr bwMode="auto">
          <a:xfrm>
            <a:off x="4021810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5" name="Rounded Rectangle 44"/>
          <p:cNvSpPr/>
          <p:nvPr/>
        </p:nvSpPr>
        <p:spPr bwMode="auto">
          <a:xfrm>
            <a:off x="4934036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6" name="Rounded Rectangle 45"/>
          <p:cNvSpPr/>
          <p:nvPr/>
        </p:nvSpPr>
        <p:spPr bwMode="auto">
          <a:xfrm>
            <a:off x="3418424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8" name="Rounded Rectangle 47"/>
          <p:cNvSpPr/>
          <p:nvPr/>
        </p:nvSpPr>
        <p:spPr bwMode="auto">
          <a:xfrm>
            <a:off x="4021808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49" name="Rounded Rectangle 48"/>
          <p:cNvSpPr/>
          <p:nvPr/>
        </p:nvSpPr>
        <p:spPr bwMode="auto">
          <a:xfrm>
            <a:off x="4934035" y="5038559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55" name="Oval 54"/>
          <p:cNvSpPr/>
          <p:nvPr/>
        </p:nvSpPr>
        <p:spPr bwMode="auto">
          <a:xfrm>
            <a:off x="8930094" y="2616474"/>
            <a:ext cx="1891941" cy="983412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classifier</a:t>
            </a:r>
            <a:endParaRPr lang="en-US" sz="2000" dirty="0"/>
          </a:p>
        </p:txBody>
      </p:sp>
      <p:sp>
        <p:nvSpPr>
          <p:cNvPr id="16" name="Oval 15"/>
          <p:cNvSpPr/>
          <p:nvPr/>
        </p:nvSpPr>
        <p:spPr bwMode="auto">
          <a:xfrm>
            <a:off x="8398330" y="4469551"/>
            <a:ext cx="2955471" cy="918099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altLang="zh-CN" sz="2000" dirty="0"/>
              <a:t>domain</a:t>
            </a:r>
            <a:r>
              <a:rPr lang="zh-CN" altLang="en-US" sz="2000" dirty="0"/>
              <a:t> </a:t>
            </a:r>
            <a:r>
              <a:rPr lang="en-US" altLang="zh-CN" sz="2000" dirty="0"/>
              <a:t>distance</a:t>
            </a:r>
            <a:r>
              <a:rPr lang="zh-CN" altLang="en-US" sz="2000" dirty="0"/>
              <a:t> </a:t>
            </a:r>
            <a:r>
              <a:rPr lang="en-US" altLang="zh-CN" sz="2000" dirty="0"/>
              <a:t>minimization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302471" y="3648397"/>
            <a:ext cx="115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source</a:t>
            </a:r>
            <a:r>
              <a:rPr lang="zh-CN" altLang="en-US" sz="2000" dirty="0"/>
              <a:t> </a:t>
            </a:r>
            <a:r>
              <a:rPr lang="en-US" altLang="zh-CN" sz="2000" dirty="0"/>
              <a:t>input</a:t>
            </a:r>
            <a:endParaRPr lang="en-US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1302471" y="5447592"/>
            <a:ext cx="115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target</a:t>
            </a:r>
            <a:r>
              <a:rPr lang="zh-CN" altLang="en-US" sz="2000" dirty="0"/>
              <a:t> </a:t>
            </a:r>
            <a:r>
              <a:rPr lang="en-US" altLang="zh-CN" sz="2000" dirty="0"/>
              <a:t>input</a:t>
            </a:r>
            <a:endParaRPr lang="en-US" sz="2000" dirty="0"/>
          </a:p>
        </p:txBody>
      </p:sp>
      <p:cxnSp>
        <p:nvCxnSpPr>
          <p:cNvPr id="30" name="Straight Arrow Connector 29"/>
          <p:cNvCxnSpPr>
            <a:stCxn id="17" idx="3"/>
          </p:cNvCxnSpPr>
          <p:nvPr/>
        </p:nvCxnSpPr>
        <p:spPr bwMode="auto">
          <a:xfrm>
            <a:off x="2461799" y="4002340"/>
            <a:ext cx="3532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Straight Arrow Connector 57"/>
          <p:cNvCxnSpPr>
            <a:stCxn id="37" idx="3"/>
            <a:endCxn id="41" idx="1"/>
          </p:cNvCxnSpPr>
          <p:nvPr/>
        </p:nvCxnSpPr>
        <p:spPr bwMode="auto">
          <a:xfrm>
            <a:off x="3020783" y="4002339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>
            <a:endCxn id="42" idx="1"/>
          </p:cNvCxnSpPr>
          <p:nvPr/>
        </p:nvCxnSpPr>
        <p:spPr bwMode="auto">
          <a:xfrm flipV="1">
            <a:off x="3624166" y="4002340"/>
            <a:ext cx="397644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>
            <a:stCxn id="45" idx="3"/>
            <a:endCxn id="90" idx="1"/>
          </p:cNvCxnSpPr>
          <p:nvPr/>
        </p:nvCxnSpPr>
        <p:spPr bwMode="auto">
          <a:xfrm>
            <a:off x="5139776" y="4002339"/>
            <a:ext cx="9663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Straight Arrow Connector 60"/>
          <p:cNvCxnSpPr>
            <a:stCxn id="56" idx="3"/>
            <a:endCxn id="36" idx="1"/>
          </p:cNvCxnSpPr>
          <p:nvPr/>
        </p:nvCxnSpPr>
        <p:spPr bwMode="auto">
          <a:xfrm>
            <a:off x="2461799" y="5801535"/>
            <a:ext cx="3532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Straight Arrow Connector 71"/>
          <p:cNvCxnSpPr>
            <a:stCxn id="36" idx="3"/>
            <a:endCxn id="46" idx="1"/>
          </p:cNvCxnSpPr>
          <p:nvPr/>
        </p:nvCxnSpPr>
        <p:spPr bwMode="auto">
          <a:xfrm>
            <a:off x="3020781" y="5801535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Straight Arrow Connector 72"/>
          <p:cNvCxnSpPr>
            <a:stCxn id="46" idx="3"/>
            <a:endCxn id="48" idx="1"/>
          </p:cNvCxnSpPr>
          <p:nvPr/>
        </p:nvCxnSpPr>
        <p:spPr bwMode="auto">
          <a:xfrm>
            <a:off x="3624165" y="5801535"/>
            <a:ext cx="3976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stCxn id="49" idx="3"/>
          </p:cNvCxnSpPr>
          <p:nvPr/>
        </p:nvCxnSpPr>
        <p:spPr bwMode="auto">
          <a:xfrm>
            <a:off x="5139775" y="5801535"/>
            <a:ext cx="9671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107" name="Picture 410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1980" y="3836795"/>
            <a:ext cx="993259" cy="3310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7873" y="5635990"/>
            <a:ext cx="993259" cy="331087"/>
          </a:xfrm>
          <a:prstGeom prst="rect">
            <a:avLst/>
          </a:prstGeom>
        </p:spPr>
      </p:pic>
      <p:cxnSp>
        <p:nvCxnSpPr>
          <p:cNvPr id="4109" name="Elbow Connector 4108"/>
          <p:cNvCxnSpPr>
            <a:stCxn id="92" idx="3"/>
            <a:endCxn id="16" idx="0"/>
          </p:cNvCxnSpPr>
          <p:nvPr/>
        </p:nvCxnSpPr>
        <p:spPr bwMode="auto">
          <a:xfrm>
            <a:off x="7826195" y="4002339"/>
            <a:ext cx="2049871" cy="46721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11" name="Elbow Connector 4110"/>
          <p:cNvCxnSpPr>
            <a:stCxn id="97" idx="3"/>
            <a:endCxn id="16" idx="4"/>
          </p:cNvCxnSpPr>
          <p:nvPr/>
        </p:nvCxnSpPr>
        <p:spPr bwMode="auto">
          <a:xfrm flipV="1">
            <a:off x="7826195" y="5387650"/>
            <a:ext cx="2049871" cy="41388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0" name="Rounded Rectangle 89"/>
          <p:cNvSpPr/>
          <p:nvPr/>
        </p:nvSpPr>
        <p:spPr bwMode="auto">
          <a:xfrm>
            <a:off x="6106104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1" name="Rounded Rectangle 90"/>
          <p:cNvSpPr/>
          <p:nvPr/>
        </p:nvSpPr>
        <p:spPr bwMode="auto">
          <a:xfrm>
            <a:off x="6703200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2" name="Rounded Rectangle 91"/>
          <p:cNvSpPr/>
          <p:nvPr/>
        </p:nvSpPr>
        <p:spPr bwMode="auto">
          <a:xfrm>
            <a:off x="7620455" y="3239363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5" name="Rounded Rectangle 94"/>
          <p:cNvSpPr/>
          <p:nvPr/>
        </p:nvSpPr>
        <p:spPr bwMode="auto">
          <a:xfrm>
            <a:off x="6112562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6" name="Rounded Rectangle 95"/>
          <p:cNvSpPr/>
          <p:nvPr/>
        </p:nvSpPr>
        <p:spPr bwMode="auto">
          <a:xfrm>
            <a:off x="6708023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97" name="Rounded Rectangle 96"/>
          <p:cNvSpPr/>
          <p:nvPr/>
        </p:nvSpPr>
        <p:spPr bwMode="auto">
          <a:xfrm>
            <a:off x="7620455" y="5038557"/>
            <a:ext cx="205741" cy="1525952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0604" y="3836795"/>
            <a:ext cx="993259" cy="33108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6497" y="5635990"/>
            <a:ext cx="993259" cy="331087"/>
          </a:xfrm>
          <a:prstGeom prst="rect">
            <a:avLst/>
          </a:prstGeom>
        </p:spPr>
      </p:pic>
      <p:cxnSp>
        <p:nvCxnSpPr>
          <p:cNvPr id="4121" name="Elbow Connector 4120"/>
          <p:cNvCxnSpPr>
            <a:endCxn id="55" idx="2"/>
          </p:cNvCxnSpPr>
          <p:nvPr/>
        </p:nvCxnSpPr>
        <p:spPr bwMode="auto">
          <a:xfrm rot="5400000" flipH="1" flipV="1">
            <a:off x="8132769" y="3205014"/>
            <a:ext cx="894159" cy="7004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22" name="Left Brace 4121"/>
          <p:cNvSpPr/>
          <p:nvPr/>
        </p:nvSpPr>
        <p:spPr bwMode="auto">
          <a:xfrm rot="5400000">
            <a:off x="3807181" y="1940196"/>
            <a:ext cx="299227" cy="2316165"/>
          </a:xfrm>
          <a:prstGeom prst="leftBrace">
            <a:avLst>
              <a:gd name="adj1" fmla="val 124045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2994734" y="2624896"/>
            <a:ext cx="1924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/>
              <a:t>tied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endParaRPr lang="en-US" sz="2000" dirty="0"/>
          </a:p>
        </p:txBody>
      </p:sp>
      <p:sp>
        <p:nvSpPr>
          <p:cNvPr id="105" name="Left Brace 104"/>
          <p:cNvSpPr/>
          <p:nvPr/>
        </p:nvSpPr>
        <p:spPr bwMode="auto">
          <a:xfrm rot="5400000">
            <a:off x="6853833" y="2245554"/>
            <a:ext cx="228755" cy="1711303"/>
          </a:xfrm>
          <a:prstGeom prst="leftBrace">
            <a:avLst>
              <a:gd name="adj1" fmla="val 124045"/>
              <a:gd name="adj2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7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5775347" y="2624896"/>
            <a:ext cx="2267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/>
              <a:t>adaptation</a:t>
            </a:r>
            <a:r>
              <a:rPr lang="zh-CN" altLang="en-US" sz="2000" dirty="0"/>
              <a:t> </a:t>
            </a:r>
            <a:r>
              <a:rPr lang="en-US" altLang="zh-CN" sz="2000" dirty="0"/>
              <a:t>layers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480768" y="1341097"/>
                <a:ext cx="711727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altLang="zh-CN" sz="3200" i="1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source</m:t>
                          </m:r>
                        </m:sub>
                      </m:sSub>
                      <m:r>
                        <a:rPr lang="en-US" altLang="zh-CN" sz="320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3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32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distance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768" y="1341097"/>
                <a:ext cx="7117278" cy="49244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553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1077657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Unsupervised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Deep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Transfer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Learning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47" name="Freeform 6"/>
          <p:cNvSpPr>
            <a:spLocks/>
          </p:cNvSpPr>
          <p:nvPr/>
        </p:nvSpPr>
        <p:spPr bwMode="auto">
          <a:xfrm>
            <a:off x="479873" y="2996971"/>
            <a:ext cx="2065339" cy="1787525"/>
          </a:xfrm>
          <a:custGeom>
            <a:avLst/>
            <a:gdLst>
              <a:gd name="T0" fmla="*/ 2147483646 w 2858"/>
              <a:gd name="T1" fmla="*/ 0 h 2475"/>
              <a:gd name="T2" fmla="*/ 2147483646 w 2858"/>
              <a:gd name="T3" fmla="*/ 2147483646 h 2475"/>
              <a:gd name="T4" fmla="*/ 2147483646 w 2858"/>
              <a:gd name="T5" fmla="*/ 2147483646 h 2475"/>
              <a:gd name="T6" fmla="*/ 2147483646 w 2858"/>
              <a:gd name="T7" fmla="*/ 2147483646 h 2475"/>
              <a:gd name="T8" fmla="*/ 2147483646 w 2858"/>
              <a:gd name="T9" fmla="*/ 2147483646 h 2475"/>
              <a:gd name="T10" fmla="*/ 2147483646 w 2858"/>
              <a:gd name="T11" fmla="*/ 2147483646 h 2475"/>
              <a:gd name="T12" fmla="*/ 2147483646 w 2858"/>
              <a:gd name="T13" fmla="*/ 2147483646 h 2475"/>
              <a:gd name="T14" fmla="*/ 2147483646 w 2858"/>
              <a:gd name="T15" fmla="*/ 2147483646 h 2475"/>
              <a:gd name="T16" fmla="*/ 0 w 2858"/>
              <a:gd name="T17" fmla="*/ 2147483646 h 2475"/>
              <a:gd name="T18" fmla="*/ 2147483646 w 2858"/>
              <a:gd name="T19" fmla="*/ 2147483646 h 2475"/>
              <a:gd name="T20" fmla="*/ 2147483646 w 2858"/>
              <a:gd name="T21" fmla="*/ 0 h 2475"/>
              <a:gd name="T22" fmla="*/ 2147483646 w 2858"/>
              <a:gd name="T23" fmla="*/ 0 h 2475"/>
              <a:gd name="T24" fmla="*/ 2147483646 w 2858"/>
              <a:gd name="T25" fmla="*/ 0 h 247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58" h="2475">
                <a:moveTo>
                  <a:pt x="2143" y="0"/>
                </a:moveTo>
                <a:lnTo>
                  <a:pt x="2501" y="619"/>
                </a:lnTo>
                <a:lnTo>
                  <a:pt x="2858" y="1238"/>
                </a:lnTo>
                <a:lnTo>
                  <a:pt x="2501" y="1856"/>
                </a:lnTo>
                <a:lnTo>
                  <a:pt x="2143" y="2475"/>
                </a:lnTo>
                <a:lnTo>
                  <a:pt x="1429" y="2475"/>
                </a:lnTo>
                <a:lnTo>
                  <a:pt x="714" y="2475"/>
                </a:lnTo>
                <a:lnTo>
                  <a:pt x="357" y="1856"/>
                </a:lnTo>
                <a:lnTo>
                  <a:pt x="0" y="1238"/>
                </a:lnTo>
                <a:lnTo>
                  <a:pt x="357" y="619"/>
                </a:lnTo>
                <a:lnTo>
                  <a:pt x="714" y="0"/>
                </a:lnTo>
                <a:lnTo>
                  <a:pt x="1429" y="0"/>
                </a:lnTo>
                <a:lnTo>
                  <a:pt x="2143" y="0"/>
                </a:lnTo>
                <a:close/>
              </a:path>
            </a:pathLst>
          </a:custGeom>
          <a:solidFill>
            <a:schemeClr val="accent3"/>
          </a:solidFill>
          <a:ln w="9" cap="flat" cmpd="sng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Line 7"/>
          <p:cNvSpPr>
            <a:spLocks noChangeShapeType="1"/>
          </p:cNvSpPr>
          <p:nvPr/>
        </p:nvSpPr>
        <p:spPr bwMode="auto">
          <a:xfrm flipV="1">
            <a:off x="2032449" y="2161946"/>
            <a:ext cx="1055688" cy="833437"/>
          </a:xfrm>
          <a:prstGeom prst="line">
            <a:avLst/>
          </a:prstGeom>
          <a:noFill/>
          <a:ln w="9">
            <a:solidFill>
              <a:srgbClr val="2E2C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flipV="1">
            <a:off x="2543625" y="3892320"/>
            <a:ext cx="549275" cy="0"/>
          </a:xfrm>
          <a:prstGeom prst="line">
            <a:avLst/>
          </a:prstGeom>
          <a:noFill/>
          <a:ln w="9">
            <a:solidFill>
              <a:srgbClr val="2E2C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3061939" y="1530121"/>
            <a:ext cx="7380179" cy="129381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53" name="Rectangle 10"/>
          <p:cNvSpPr>
            <a:spLocks noChangeArrowheads="1"/>
          </p:cNvSpPr>
          <p:nvPr/>
        </p:nvSpPr>
        <p:spPr bwMode="auto">
          <a:xfrm>
            <a:off x="4961328" y="1323745"/>
            <a:ext cx="3581400" cy="422275"/>
          </a:xfrm>
          <a:prstGeom prst="rect">
            <a:avLst/>
          </a:prstGeom>
          <a:solidFill>
            <a:schemeClr val="accent3"/>
          </a:solidFill>
          <a:ln w="9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3090519" y="3276372"/>
            <a:ext cx="7351599" cy="1292225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57" name="Rectangle 12"/>
          <p:cNvSpPr>
            <a:spLocks noChangeArrowheads="1"/>
          </p:cNvSpPr>
          <p:nvPr/>
        </p:nvSpPr>
        <p:spPr bwMode="auto">
          <a:xfrm>
            <a:off x="5141797" y="3069995"/>
            <a:ext cx="3581400" cy="423863"/>
          </a:xfrm>
          <a:prstGeom prst="rect">
            <a:avLst/>
          </a:prstGeom>
          <a:solidFill>
            <a:schemeClr val="accent3"/>
          </a:solidFill>
          <a:ln w="9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>
            <a:off x="2032449" y="4784496"/>
            <a:ext cx="1055688" cy="833437"/>
          </a:xfrm>
          <a:prstGeom prst="line">
            <a:avLst/>
          </a:prstGeom>
          <a:noFill/>
          <a:ln w="9">
            <a:solidFill>
              <a:srgbClr val="2E2C2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3099650" y="5028971"/>
            <a:ext cx="7351599" cy="1293812"/>
          </a:xfrm>
          <a:prstGeom prst="rect">
            <a:avLst/>
          </a:prstGeom>
          <a:noFill/>
          <a:ln w="25400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64" name="Rectangle 15"/>
          <p:cNvSpPr>
            <a:spLocks noChangeArrowheads="1"/>
          </p:cNvSpPr>
          <p:nvPr/>
        </p:nvSpPr>
        <p:spPr bwMode="auto">
          <a:xfrm>
            <a:off x="4984747" y="4822595"/>
            <a:ext cx="3581400" cy="423863"/>
          </a:xfrm>
          <a:prstGeom prst="rect">
            <a:avLst/>
          </a:prstGeom>
          <a:solidFill>
            <a:schemeClr val="accent3"/>
          </a:solidFill>
          <a:ln w="9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80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65" name="TextBox 15"/>
          <p:cNvSpPr txBox="1">
            <a:spLocks noChangeArrowheads="1"/>
          </p:cNvSpPr>
          <p:nvPr/>
        </p:nvSpPr>
        <p:spPr bwMode="auto">
          <a:xfrm>
            <a:off x="5198661" y="1344383"/>
            <a:ext cx="3106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discrepancy</a:t>
            </a:r>
            <a:r>
              <a:rPr lang="zh-CN" altLang="en-US" dirty="0">
                <a:solidFill>
                  <a:schemeClr val="tx2"/>
                </a:solidFill>
                <a:latin typeface="微软雅黑" charset="-122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loss</a:t>
            </a:r>
          </a:p>
        </p:txBody>
      </p:sp>
      <p:sp>
        <p:nvSpPr>
          <p:cNvPr id="66" name="TextBox 16"/>
          <p:cNvSpPr txBox="1">
            <a:spLocks noChangeArrowheads="1"/>
          </p:cNvSpPr>
          <p:nvPr/>
        </p:nvSpPr>
        <p:spPr bwMode="auto">
          <a:xfrm>
            <a:off x="3563503" y="1855558"/>
            <a:ext cx="63770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  <a:latin typeface="+mj-lt"/>
              </a:rPr>
              <a:t>Directly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minimizes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the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difference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between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two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domains.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[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Tzeng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2014,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Long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2015,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Long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2017]</a:t>
            </a:r>
            <a:endParaRPr lang="zh-CN" alt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7" name="TextBox 17"/>
          <p:cNvSpPr txBox="1">
            <a:spLocks noChangeArrowheads="1"/>
          </p:cNvSpPr>
          <p:nvPr/>
        </p:nvSpPr>
        <p:spPr bwMode="auto">
          <a:xfrm>
            <a:off x="5379130" y="3077932"/>
            <a:ext cx="3106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adversarial</a:t>
            </a:r>
            <a:r>
              <a:rPr lang="zh-CN" altLang="en-US" dirty="0">
                <a:solidFill>
                  <a:schemeClr val="tx2"/>
                </a:solidFill>
                <a:latin typeface="微软雅黑" charset="-122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loss</a:t>
            </a:r>
          </a:p>
        </p:txBody>
      </p:sp>
      <p:sp>
        <p:nvSpPr>
          <p:cNvPr id="69" name="TextBox 19"/>
          <p:cNvSpPr txBox="1">
            <a:spLocks noChangeArrowheads="1"/>
          </p:cNvSpPr>
          <p:nvPr/>
        </p:nvSpPr>
        <p:spPr bwMode="auto">
          <a:xfrm>
            <a:off x="5222081" y="4824183"/>
            <a:ext cx="3106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reconstruction</a:t>
            </a:r>
            <a:r>
              <a:rPr lang="zh-CN" altLang="en-US" dirty="0">
                <a:solidFill>
                  <a:schemeClr val="tx2"/>
                </a:solidFill>
                <a:latin typeface="微软雅黑" charset="-122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微软雅黑" charset="-122"/>
              </a:rPr>
              <a:t>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9119" y="3603955"/>
                <a:ext cx="10732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>
                              <a:solidFill>
                                <a:schemeClr val="accent4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distance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118" y="3603955"/>
                <a:ext cx="1366849" cy="461665"/>
              </a:xfrm>
              <a:prstGeom prst="rect">
                <a:avLst/>
              </a:prstGeom>
              <a:blipFill rotWithShape="0">
                <a:blip r:embed="rId2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TextBox 16"/>
          <p:cNvSpPr txBox="1">
            <a:spLocks noChangeArrowheads="1"/>
          </p:cNvSpPr>
          <p:nvPr/>
        </p:nvSpPr>
        <p:spPr bwMode="auto">
          <a:xfrm>
            <a:off x="3093297" y="3464821"/>
            <a:ext cx="7678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None/>
            </a:pPr>
            <a:r>
              <a:rPr lang="en-US" altLang="zh-CN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ncourages a common feature space through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an adversarial objective with respect to a domain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discriminator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[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Ganin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2015,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Tzeng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2015,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Liu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and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Tuzel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2016,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Tzeng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et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2017]</a:t>
            </a:r>
            <a:endParaRPr lang="zh-CN" altLang="en-US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6" name="TextBox 16"/>
          <p:cNvSpPr txBox="1">
            <a:spLocks noChangeArrowheads="1"/>
          </p:cNvSpPr>
          <p:nvPr/>
        </p:nvSpPr>
        <p:spPr bwMode="auto">
          <a:xfrm>
            <a:off x="3646258" y="5397250"/>
            <a:ext cx="62583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charset="0"/>
                <a:ea typeface="微软雅黑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charset="0"/>
                <a:ea typeface="仿宋_GB2312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zh-CN" dirty="0">
                <a:solidFill>
                  <a:schemeClr val="tx2"/>
                </a:solidFill>
                <a:latin typeface="+mj-lt"/>
              </a:rPr>
              <a:t>Combines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both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unsupervised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and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supervised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training.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[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Ghifary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 et al. 2016,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chemeClr val="tx2"/>
                </a:solidFill>
                <a:latin typeface="+mj-lt"/>
              </a:rPr>
              <a:t>Bousmalis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 et al.</a:t>
            </a:r>
            <a:r>
              <a:rPr lang="zh-CN" alt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chemeClr val="tx2"/>
                </a:solidFill>
                <a:latin typeface="+mj-lt"/>
              </a:rPr>
              <a:t>2016]</a:t>
            </a:r>
            <a:endParaRPr lang="zh-CN" altLang="en-US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1553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" name="组合 19"/>
          <p:cNvGrpSpPr>
            <a:grpSpLocks/>
          </p:cNvGrpSpPr>
          <p:nvPr/>
        </p:nvGrpSpPr>
        <p:grpSpPr bwMode="auto">
          <a:xfrm>
            <a:off x="0" y="381000"/>
            <a:ext cx="695325" cy="506413"/>
            <a:chOff x="0" y="0"/>
            <a:chExt cx="694944" cy="624651"/>
          </a:xfrm>
        </p:grpSpPr>
        <p:sp>
          <p:nvSpPr>
            <p:cNvPr id="4115" name="矩形 20"/>
            <p:cNvSpPr>
              <a:spLocks noChangeArrowheads="1"/>
            </p:cNvSpPr>
            <p:nvPr/>
          </p:nvSpPr>
          <p:spPr bwMode="auto">
            <a:xfrm>
              <a:off x="0" y="0"/>
              <a:ext cx="548974" cy="62465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  <p:sp>
          <p:nvSpPr>
            <p:cNvPr id="4116" name="矩形 21"/>
            <p:cNvSpPr>
              <a:spLocks noChangeArrowheads="1"/>
            </p:cNvSpPr>
            <p:nvPr/>
          </p:nvSpPr>
          <p:spPr bwMode="auto">
            <a:xfrm>
              <a:off x="612439" y="0"/>
              <a:ext cx="82505" cy="624651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  <a:ea typeface="微软雅黑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charset="0"/>
                <a:buNone/>
              </a:pPr>
              <a:endParaRPr lang="zh-CN" altLang="en-US" sz="1800">
                <a:solidFill>
                  <a:srgbClr val="FFFFFF"/>
                </a:solidFill>
                <a:latin typeface="Calibri" charset="0"/>
                <a:ea typeface="宋体" charset="-122"/>
              </a:endParaRPr>
            </a:p>
          </p:txBody>
        </p:sp>
      </p:grpSp>
      <p:sp>
        <p:nvSpPr>
          <p:cNvPr id="4114" name="矩形 22"/>
          <p:cNvSpPr>
            <a:spLocks noChangeArrowheads="1"/>
          </p:cNvSpPr>
          <p:nvPr/>
        </p:nvSpPr>
        <p:spPr bwMode="auto">
          <a:xfrm>
            <a:off x="872089" y="366441"/>
            <a:ext cx="10776571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微软雅黑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微软雅黑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微软雅黑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微软雅黑" charset="-122"/>
              </a:defRPr>
            </a:lvl9pPr>
          </a:lstStyle>
          <a:p>
            <a:pPr>
              <a:buNone/>
            </a:pPr>
            <a:r>
              <a:rPr lang="en-US" altLang="zh-CN" sz="3200" b="1" dirty="0">
                <a:latin typeface="+mj-lt"/>
              </a:rPr>
              <a:t>Discrepancy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Based</a:t>
            </a:r>
            <a:r>
              <a:rPr lang="zh-CN" altLang="en-US" sz="3200" b="1" dirty="0">
                <a:latin typeface="+mj-lt"/>
              </a:rPr>
              <a:t> </a:t>
            </a:r>
            <a:r>
              <a:rPr lang="en-US" altLang="zh-CN" sz="3200" b="1" dirty="0">
                <a:latin typeface="+mj-lt"/>
              </a:rPr>
              <a:t>Methods</a:t>
            </a:r>
            <a:endParaRPr lang="zh-CN" altLang="en-US" sz="3200" b="1" dirty="0">
              <a:latin typeface="+mj-lt"/>
            </a:endParaRPr>
          </a:p>
        </p:txBody>
      </p:sp>
      <p:sp>
        <p:nvSpPr>
          <p:cNvPr id="23" name="Content Placeholder 9"/>
          <p:cNvSpPr>
            <a:spLocks noGrp="1"/>
          </p:cNvSpPr>
          <p:nvPr>
            <p:ph idx="1"/>
          </p:nvPr>
        </p:nvSpPr>
        <p:spPr>
          <a:xfrm>
            <a:off x="838200" y="1175657"/>
            <a:ext cx="10515600" cy="5001307"/>
          </a:xfrm>
        </p:spPr>
        <p:txBody>
          <a:bodyPr/>
          <a:lstStyle/>
          <a:p>
            <a:r>
              <a:rPr lang="en-US" altLang="zh-CN" dirty="0"/>
              <a:t>S</a:t>
            </a:r>
            <a:r>
              <a:rPr lang="en-US" altLang="zh-CN" dirty="0" smtClean="0"/>
              <a:t>ource </a:t>
            </a:r>
            <a:r>
              <a:rPr lang="en-US" altLang="zh-CN" dirty="0" smtClean="0"/>
              <a:t>domain’s parameters = </a:t>
            </a:r>
            <a:r>
              <a:rPr lang="en-US" altLang="zh-CN" dirty="0"/>
              <a:t>T</a:t>
            </a:r>
            <a:r>
              <a:rPr lang="en-US" altLang="zh-CN" dirty="0" smtClean="0"/>
              <a:t>arget </a:t>
            </a:r>
            <a:r>
              <a:rPr lang="en-US" altLang="zh-CN" dirty="0" smtClean="0"/>
              <a:t>domain’s parameters</a:t>
            </a:r>
          </a:p>
          <a:p>
            <a:r>
              <a:rPr lang="en-US" altLang="zh-CN" dirty="0" smtClean="0"/>
              <a:t>Overall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objective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altLang="zh-CN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2518348" y="2098624"/>
                <a:ext cx="5861154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ℒ</m:t>
                      </m:r>
                      <m:r>
                        <a:rPr lang="en-US" altLang="zh-CN" sz="28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8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</m:t>
                          </m:r>
                        </m:sub>
                      </m:sSub>
                      <m:r>
                        <a:rPr lang="en-US" altLang="zh-CN" sz="2800">
                          <a:solidFill>
                            <a:schemeClr val="accent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800" b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sup>
                      </m:sSup>
                      <m:r>
                        <a:rPr lang="en-US" altLang="zh-CN" sz="2800">
                          <a:solidFill>
                            <a:schemeClr val="accent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800" b="1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𝐲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accent2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sup>
                      </m:sSup>
                      <m:r>
                        <a:rPr lang="en-US" altLang="zh-CN" sz="2800">
                          <a:solidFill>
                            <a:schemeClr val="accent2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  <m:r>
                        <a:rPr lang="en-US" altLang="zh-CN" sz="280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800" i="1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D</m:t>
                          </m:r>
                        </m:sub>
                      </m:sSub>
                      <m:r>
                        <a:rPr lang="en-US" altLang="zh-CN" sz="280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800" b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s</m:t>
                          </m:r>
                        </m:sup>
                      </m:sSup>
                      <m:r>
                        <a:rPr lang="en-US" altLang="zh-CN" sz="280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28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altLang="zh-CN" sz="2800" b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𝐗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t</m:t>
                          </m:r>
                        </m:sup>
                      </m:sSup>
                      <m:r>
                        <a:rPr lang="en-US" altLang="zh-CN" sz="2800">
                          <a:solidFill>
                            <a:schemeClr val="tx1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348" y="2098624"/>
                <a:ext cx="5861154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491270" y="2825951"/>
            <a:ext cx="4237186" cy="461665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source domain classi</a:t>
            </a:r>
            <a:r>
              <a:rPr lang="en-US" altLang="zh-CN" sz="2400" dirty="0">
                <a:solidFill>
                  <a:schemeClr val="tx2"/>
                </a:solidFill>
              </a:rPr>
              <a:t>fi</a:t>
            </a:r>
            <a:r>
              <a:rPr lang="en-US" sz="2400" dirty="0">
                <a:solidFill>
                  <a:schemeClr val="tx2"/>
                </a:solidFill>
              </a:rPr>
              <a:t>cation loss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68968" y="2825951"/>
            <a:ext cx="2785634" cy="461665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2"/>
                </a:solidFill>
              </a:rPr>
              <a:t>domain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altLang="zh-CN" sz="2400" dirty="0">
                <a:solidFill>
                  <a:schemeClr val="tx2"/>
                </a:solidFill>
              </a:rPr>
              <a:t>distance</a:t>
            </a:r>
            <a:r>
              <a:rPr lang="zh-CN" alt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loss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71671" y="3774275"/>
          <a:ext cx="11648661" cy="292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0131"/>
                <a:gridCol w="2416629"/>
                <a:gridCol w="2943272"/>
                <a:gridCol w="3588629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method</a:t>
                      </a: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where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to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adapt</a:t>
                      </a:r>
                      <a:endParaRPr lang="en-US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distance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between</a:t>
                      </a:r>
                      <a:endParaRPr lang="en-US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distance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metric</a:t>
                      </a:r>
                      <a:endParaRPr lang="en-US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err="1" smtClean="0">
                          <a:latin typeface="+mn-lt"/>
                        </a:rPr>
                        <a:t>Tzeng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et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al.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2014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aseline="0" dirty="0" smtClean="0">
                          <a:latin typeface="+mn-lt"/>
                        </a:rPr>
                        <a:t>a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specific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layer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marginal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distributions</a:t>
                      </a:r>
                      <a:endParaRPr lang="en-US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Maximum</a:t>
                      </a:r>
                      <a:r>
                        <a:rPr lang="zh-CN" altLang="en-US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solidFill>
                            <a:schemeClr val="tx2"/>
                          </a:solidFill>
                          <a:latin typeface="+mn-lt"/>
                        </a:rPr>
                        <a:t>Mean</a:t>
                      </a:r>
                      <a:r>
                        <a:rPr lang="zh-CN" altLang="en-US" sz="240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Discrepancy</a:t>
                      </a:r>
                      <a:r>
                        <a:rPr lang="zh-CN" altLang="en-US" sz="240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solidFill>
                            <a:schemeClr val="tx2"/>
                          </a:solidFill>
                          <a:latin typeface="+mn-lt"/>
                        </a:rPr>
                        <a:t>(MMD)</a:t>
                      </a:r>
                      <a:endParaRPr lang="en-US" sz="2400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Long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et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al.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2015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multiple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layers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marginal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distributions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Multi-kernel</a:t>
                      </a:r>
                    </a:p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MMD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(MK-MMD)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Long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et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al.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2017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multiple</a:t>
                      </a:r>
                      <a:r>
                        <a:rPr lang="zh-CN" altLang="en-US" sz="2400" dirty="0" smtClean="0">
                          <a:latin typeface="+mn-lt"/>
                        </a:rPr>
                        <a:t> </a:t>
                      </a:r>
                      <a:r>
                        <a:rPr lang="en-US" altLang="zh-CN" sz="2400" dirty="0" smtClean="0">
                          <a:latin typeface="+mn-lt"/>
                        </a:rPr>
                        <a:t>layers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joint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distributions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 smtClean="0">
                          <a:latin typeface="+mn-lt"/>
                        </a:rPr>
                        <a:t>Joint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Distribution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Discrepancy</a:t>
                      </a:r>
                      <a:r>
                        <a:rPr lang="zh-CN" altLang="en-US" sz="2400" baseline="0" dirty="0" smtClean="0">
                          <a:latin typeface="+mn-lt"/>
                        </a:rPr>
                        <a:t> </a:t>
                      </a:r>
                      <a:r>
                        <a:rPr lang="en-US" altLang="zh-CN" sz="2400" baseline="0" dirty="0" smtClean="0">
                          <a:latin typeface="+mn-lt"/>
                        </a:rPr>
                        <a:t>(JDD)</a:t>
                      </a:r>
                      <a:endParaRPr lang="en-US" sz="24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358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9118" y="1144663"/>
            <a:ext cx="11114903" cy="512763"/>
          </a:xfrm>
        </p:spPr>
        <p:txBody>
          <a:bodyPr/>
          <a:lstStyle/>
          <a:p>
            <a:r>
              <a:rPr lang="en-US" altLang="zh-CN" dirty="0" smtClean="0"/>
              <a:t>Similarly in RNN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 NLP</a:t>
            </a:r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431" y="859999"/>
            <a:ext cx="5539823" cy="1594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59" y="2454852"/>
            <a:ext cx="5546947" cy="2735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75736" y="5370499"/>
            <a:ext cx="11057464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133" dirty="0"/>
              <a:t>Lili </a:t>
            </a:r>
            <a:r>
              <a:rPr lang="en-US" altLang="zh-CN" sz="2133" dirty="0" err="1"/>
              <a:t>Mou</a:t>
            </a:r>
            <a:r>
              <a:rPr lang="en-US" altLang="zh-CN" sz="2133" dirty="0"/>
              <a:t>, Zhao </a:t>
            </a:r>
            <a:r>
              <a:rPr lang="en-US" altLang="zh-CN" sz="2133" dirty="0" err="1"/>
              <a:t>Meng</a:t>
            </a:r>
            <a:r>
              <a:rPr lang="en-US" altLang="zh-CN" sz="2133" dirty="0"/>
              <a:t>, </a:t>
            </a:r>
            <a:r>
              <a:rPr lang="en-US" altLang="zh-CN" sz="2133" dirty="0" err="1"/>
              <a:t>Rui</a:t>
            </a:r>
            <a:r>
              <a:rPr lang="en-US" altLang="zh-CN" sz="2133" dirty="0"/>
              <a:t> Yan, Ge Li, Yan Xu, Lu Zhang, and </a:t>
            </a:r>
            <a:r>
              <a:rPr lang="en-US" altLang="zh-CN" sz="2133" dirty="0" err="1"/>
              <a:t>Zhi</a:t>
            </a:r>
            <a:r>
              <a:rPr lang="en-US" altLang="zh-CN" sz="2133" dirty="0"/>
              <a:t> </a:t>
            </a:r>
            <a:r>
              <a:rPr lang="en-US" altLang="zh-CN" sz="2133" dirty="0" err="1"/>
              <a:t>Jin</a:t>
            </a:r>
            <a:r>
              <a:rPr lang="en-US" altLang="zh-CN" sz="2133" dirty="0"/>
              <a:t>. </a:t>
            </a:r>
            <a:r>
              <a:rPr lang="en-US" altLang="zh-CN" sz="2133" b="1" dirty="0"/>
              <a:t>How transferable are neural networks in NLP applications</a:t>
            </a:r>
            <a:r>
              <a:rPr lang="en-US" altLang="zh-CN" sz="2133" dirty="0"/>
              <a:t>? </a:t>
            </a:r>
            <a:r>
              <a:rPr lang="en-US" altLang="zh-CN" sz="2133" dirty="0"/>
              <a:t>In EMNLP </a:t>
            </a:r>
            <a:r>
              <a:rPr lang="en-US" altLang="zh-CN" sz="2133" dirty="0"/>
              <a:t>2016</a:t>
            </a:r>
          </a:p>
          <a:p>
            <a:pPr algn="ctr"/>
            <a:endParaRPr lang="en-US" altLang="zh-CN" sz="2667" dirty="0"/>
          </a:p>
        </p:txBody>
      </p:sp>
    </p:spTree>
    <p:extLst>
      <p:ext uri="{BB962C8B-B14F-4D97-AF65-F5344CB8AC3E}">
        <p14:creationId xmlns:p14="http://schemas.microsoft.com/office/powerpoint/2010/main" val="38306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3200" b="1" dirty="0"/>
              <a:t>语音识别中的迁移学习： 口音迁移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35" y="1690689"/>
            <a:ext cx="6350000" cy="4964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42" y="2612970"/>
            <a:ext cx="3765625" cy="24305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5467" y="5288916"/>
            <a:ext cx="6096000" cy="12416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67" dirty="0">
                <a:solidFill>
                  <a:srgbClr val="545454"/>
                </a:solidFill>
                <a:latin typeface="arial" charset="0"/>
              </a:rPr>
              <a:t>Yue Zhao, Yan M. Xu, Mei J. Sun, Xiao N. Xu, Hui Wang, </a:t>
            </a:r>
            <a:r>
              <a:rPr lang="en-US" sz="1867" dirty="0" err="1">
                <a:solidFill>
                  <a:srgbClr val="545454"/>
                </a:solidFill>
                <a:latin typeface="arial" charset="0"/>
              </a:rPr>
              <a:t>Guo</a:t>
            </a:r>
            <a:r>
              <a:rPr lang="en-US" sz="1867" dirty="0">
                <a:solidFill>
                  <a:srgbClr val="545454"/>
                </a:solidFill>
                <a:latin typeface="arial" charset="0"/>
              </a:rPr>
              <a:t> S. Yang, Qiang Ji: </a:t>
            </a:r>
            <a:r>
              <a:rPr lang="en-US" sz="1867" b="1" dirty="0">
                <a:solidFill>
                  <a:srgbClr val="6A6A6A"/>
                </a:solidFill>
                <a:latin typeface="arial" charset="0"/>
              </a:rPr>
              <a:t>Cross</a:t>
            </a:r>
            <a:r>
              <a:rPr lang="en-US" sz="1867" dirty="0">
                <a:solidFill>
                  <a:srgbClr val="545454"/>
                </a:solidFill>
                <a:latin typeface="arial" charset="0"/>
              </a:rPr>
              <a:t>-</a:t>
            </a:r>
            <a:r>
              <a:rPr lang="en-US" sz="1867" b="1" dirty="0">
                <a:solidFill>
                  <a:srgbClr val="6A6A6A"/>
                </a:solidFill>
                <a:latin typeface="arial" charset="0"/>
              </a:rPr>
              <a:t>language transfer speech recognition using deep learning</a:t>
            </a:r>
            <a:r>
              <a:rPr lang="en-US" sz="1867" dirty="0">
                <a:solidFill>
                  <a:srgbClr val="545454"/>
                </a:solidFill>
                <a:latin typeface="arial" charset="0"/>
              </a:rPr>
              <a:t>. ICCA 2014</a:t>
            </a: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11488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组 169"/>
          <p:cNvGrpSpPr/>
          <p:nvPr/>
        </p:nvGrpSpPr>
        <p:grpSpPr>
          <a:xfrm>
            <a:off x="600077" y="2235201"/>
            <a:ext cx="7866591" cy="4300583"/>
            <a:chOff x="13115612" y="3793655"/>
            <a:chExt cx="14447622" cy="7048573"/>
          </a:xfrm>
        </p:grpSpPr>
        <p:grpSp>
          <p:nvGrpSpPr>
            <p:cNvPr id="6" name="Group 3"/>
            <p:cNvGrpSpPr/>
            <p:nvPr/>
          </p:nvGrpSpPr>
          <p:grpSpPr>
            <a:xfrm>
              <a:off x="15396298" y="4893066"/>
              <a:ext cx="362464" cy="1751910"/>
              <a:chOff x="971600" y="2276872"/>
              <a:chExt cx="216024" cy="1044116"/>
            </a:xfrm>
          </p:grpSpPr>
          <p:sp>
            <p:nvSpPr>
              <p:cNvPr id="150" name="Rounded Rectangle 4"/>
              <p:cNvSpPr/>
              <p:nvPr/>
            </p:nvSpPr>
            <p:spPr>
              <a:xfrm>
                <a:off x="971600" y="2276872"/>
                <a:ext cx="216024" cy="104411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Oval 5"/>
              <p:cNvSpPr/>
              <p:nvPr/>
            </p:nvSpPr>
            <p:spPr>
              <a:xfrm>
                <a:off x="1025612" y="23488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Oval 6"/>
              <p:cNvSpPr/>
              <p:nvPr/>
            </p:nvSpPr>
            <p:spPr>
              <a:xfrm>
                <a:off x="1025612" y="25012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Oval 7"/>
              <p:cNvSpPr/>
              <p:nvPr/>
            </p:nvSpPr>
            <p:spPr>
              <a:xfrm>
                <a:off x="1025612" y="26536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Oval 8"/>
              <p:cNvSpPr/>
              <p:nvPr/>
            </p:nvSpPr>
            <p:spPr>
              <a:xfrm>
                <a:off x="1025612" y="28060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Oval 9"/>
              <p:cNvSpPr/>
              <p:nvPr/>
            </p:nvSpPr>
            <p:spPr>
              <a:xfrm>
                <a:off x="1025612" y="29584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Oval 10"/>
              <p:cNvSpPr/>
              <p:nvPr/>
            </p:nvSpPr>
            <p:spPr>
              <a:xfrm>
                <a:off x="1025612" y="31108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Group 11"/>
            <p:cNvGrpSpPr/>
            <p:nvPr/>
          </p:nvGrpSpPr>
          <p:grpSpPr>
            <a:xfrm>
              <a:off x="17087797" y="4439986"/>
              <a:ext cx="362464" cy="2658070"/>
              <a:chOff x="1979712" y="2013992"/>
              <a:chExt cx="216024" cy="1584176"/>
            </a:xfrm>
          </p:grpSpPr>
          <p:sp>
            <p:nvSpPr>
              <p:cNvPr id="137" name="Rounded Rectangle 12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Oval 13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Oval 14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Oval 15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Oval 16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Oval 17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Oval 18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Oval 19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Oval 20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46" name="Group 21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147" name="Oval 22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Oval 23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Oval 24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5"/>
            <p:cNvGrpSpPr/>
            <p:nvPr/>
          </p:nvGrpSpPr>
          <p:grpSpPr>
            <a:xfrm>
              <a:off x="18658475" y="4439986"/>
              <a:ext cx="362464" cy="2658070"/>
              <a:chOff x="1979712" y="2013992"/>
              <a:chExt cx="216024" cy="1584176"/>
            </a:xfrm>
          </p:grpSpPr>
          <p:sp>
            <p:nvSpPr>
              <p:cNvPr id="124" name="Rounded Rectangle 26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Oval 27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Oval 28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Oval 29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Oval 30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Oval 31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Oval 32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Oval 33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Oval 34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3" name="Group 35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134" name="Oval 36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Oval 37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Oval 38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9" name="Group 51"/>
            <p:cNvGrpSpPr/>
            <p:nvPr/>
          </p:nvGrpSpPr>
          <p:grpSpPr>
            <a:xfrm>
              <a:off x="23831138" y="4720938"/>
              <a:ext cx="362464" cy="2096165"/>
              <a:chOff x="4497760" y="2338150"/>
              <a:chExt cx="216024" cy="1249288"/>
            </a:xfrm>
          </p:grpSpPr>
          <p:sp>
            <p:nvSpPr>
              <p:cNvPr id="113" name="Rounded Rectangle 52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Oval 53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Oval 54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Oval 55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Oval 56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Oval 57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Oval 58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0" name="Group 59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121" name="Oval 60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Oval 61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Oval 62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0" name="Straight Arrow Connector 67"/>
            <p:cNvCxnSpPr/>
            <p:nvPr/>
          </p:nvCxnSpPr>
          <p:spPr>
            <a:xfrm>
              <a:off x="15758762" y="5769021"/>
              <a:ext cx="132903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68"/>
            <p:cNvCxnSpPr/>
            <p:nvPr/>
          </p:nvCxnSpPr>
          <p:spPr>
            <a:xfrm>
              <a:off x="17450261" y="5769021"/>
              <a:ext cx="12082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73"/>
            <p:cNvSpPr txBox="1"/>
            <p:nvPr/>
          </p:nvSpPr>
          <p:spPr>
            <a:xfrm>
              <a:off x="13115612" y="5253439"/>
              <a:ext cx="2099453" cy="116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</a:rPr>
                <a:t>source domain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74"/>
            <p:cNvSpPr txBox="1"/>
            <p:nvPr/>
          </p:nvSpPr>
          <p:spPr>
            <a:xfrm>
              <a:off x="14973424" y="4302803"/>
              <a:ext cx="1372698" cy="65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</a:rPr>
                <a:t>input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grpSp>
          <p:nvGrpSpPr>
            <p:cNvPr id="14" name="Group 76"/>
            <p:cNvGrpSpPr/>
            <p:nvPr/>
          </p:nvGrpSpPr>
          <p:grpSpPr>
            <a:xfrm>
              <a:off x="15396298" y="8562679"/>
              <a:ext cx="362464" cy="1254030"/>
              <a:chOff x="827584" y="3797738"/>
              <a:chExt cx="216024" cy="747386"/>
            </a:xfrm>
          </p:grpSpPr>
          <p:sp>
            <p:nvSpPr>
              <p:cNvPr id="108" name="Rounded Rectangle 77"/>
              <p:cNvSpPr/>
              <p:nvPr/>
            </p:nvSpPr>
            <p:spPr>
              <a:xfrm>
                <a:off x="827584" y="3797738"/>
                <a:ext cx="216024" cy="74738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Oval 80"/>
              <p:cNvSpPr/>
              <p:nvPr/>
            </p:nvSpPr>
            <p:spPr>
              <a:xfrm>
                <a:off x="881596" y="38778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Oval 81"/>
              <p:cNvSpPr/>
              <p:nvPr/>
            </p:nvSpPr>
            <p:spPr>
              <a:xfrm>
                <a:off x="881596" y="40302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Oval 82"/>
              <p:cNvSpPr/>
              <p:nvPr/>
            </p:nvSpPr>
            <p:spPr>
              <a:xfrm>
                <a:off x="881596" y="41826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Oval 83"/>
              <p:cNvSpPr/>
              <p:nvPr/>
            </p:nvSpPr>
            <p:spPr>
              <a:xfrm>
                <a:off x="881596" y="43350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Group 84"/>
            <p:cNvGrpSpPr/>
            <p:nvPr/>
          </p:nvGrpSpPr>
          <p:grpSpPr>
            <a:xfrm>
              <a:off x="17087797" y="8107075"/>
              <a:ext cx="363692" cy="2162712"/>
              <a:chOff x="1978980" y="2309218"/>
              <a:chExt cx="216756" cy="1288949"/>
            </a:xfrm>
          </p:grpSpPr>
          <p:sp>
            <p:nvSpPr>
              <p:cNvPr id="97" name="Rounded Rectangle 85"/>
              <p:cNvSpPr/>
              <p:nvPr/>
            </p:nvSpPr>
            <p:spPr>
              <a:xfrm>
                <a:off x="1978980" y="2309218"/>
                <a:ext cx="216756" cy="1288949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Oval 88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Oval 89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Oval 90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Oval 91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Oval 92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Oval 93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04" name="Group 94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105" name="Oval 95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Oval 96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Oval 97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" name="Group 98"/>
            <p:cNvGrpSpPr/>
            <p:nvPr/>
          </p:nvGrpSpPr>
          <p:grpSpPr>
            <a:xfrm>
              <a:off x="18598064" y="8107075"/>
              <a:ext cx="369192" cy="2162714"/>
              <a:chOff x="1975702" y="2309218"/>
              <a:chExt cx="220034" cy="1288950"/>
            </a:xfrm>
          </p:grpSpPr>
          <p:sp>
            <p:nvSpPr>
              <p:cNvPr id="86" name="Rounded Rectangle 99"/>
              <p:cNvSpPr/>
              <p:nvPr/>
            </p:nvSpPr>
            <p:spPr>
              <a:xfrm>
                <a:off x="1975702" y="2309218"/>
                <a:ext cx="220034" cy="1288950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Oval 102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Oval 103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Oval 104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Oval 105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Oval 106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Oval 107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3" name="Group 108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94" name="Oval 109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Oval 110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Oval 111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oup 124"/>
            <p:cNvGrpSpPr/>
            <p:nvPr/>
          </p:nvGrpSpPr>
          <p:grpSpPr>
            <a:xfrm>
              <a:off x="23831138" y="8136039"/>
              <a:ext cx="362464" cy="2096165"/>
              <a:chOff x="4497760" y="2338150"/>
              <a:chExt cx="216024" cy="1249288"/>
            </a:xfrm>
          </p:grpSpPr>
          <p:sp>
            <p:nvSpPr>
              <p:cNvPr id="75" name="Rounded Rectangle 125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Oval 126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Oval 127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Oval 128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Oval 129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Oval 130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Oval 131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2" name="Group 132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83" name="Oval 133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Oval 134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Oval 135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8" name="Straight Arrow Connector 140"/>
            <p:cNvCxnSpPr/>
            <p:nvPr/>
          </p:nvCxnSpPr>
          <p:spPr>
            <a:xfrm flipV="1">
              <a:off x="15758762" y="9188432"/>
              <a:ext cx="1329035" cy="126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41"/>
            <p:cNvCxnSpPr/>
            <p:nvPr/>
          </p:nvCxnSpPr>
          <p:spPr>
            <a:xfrm>
              <a:off x="17451489" y="9188432"/>
              <a:ext cx="114657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46"/>
            <p:cNvSpPr txBox="1"/>
            <p:nvPr/>
          </p:nvSpPr>
          <p:spPr>
            <a:xfrm>
              <a:off x="13115612" y="8648473"/>
              <a:ext cx="2099453" cy="116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</a:rPr>
                <a:t>target domain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147"/>
            <p:cNvSpPr txBox="1"/>
            <p:nvPr/>
          </p:nvSpPr>
          <p:spPr>
            <a:xfrm>
              <a:off x="14913014" y="7972263"/>
              <a:ext cx="1372698" cy="65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</a:rPr>
                <a:t>input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grpSp>
          <p:nvGrpSpPr>
            <p:cNvPr id="22" name="Group 162"/>
            <p:cNvGrpSpPr/>
            <p:nvPr/>
          </p:nvGrpSpPr>
          <p:grpSpPr>
            <a:xfrm>
              <a:off x="21739419" y="5746664"/>
              <a:ext cx="362464" cy="3478491"/>
              <a:chOff x="5206078" y="3046598"/>
              <a:chExt cx="216024" cy="2073137"/>
            </a:xfrm>
          </p:grpSpPr>
          <p:sp>
            <p:nvSpPr>
              <p:cNvPr id="55" name="Rounded Rectangle 40"/>
              <p:cNvSpPr/>
              <p:nvPr/>
            </p:nvSpPr>
            <p:spPr>
              <a:xfrm>
                <a:off x="5206078" y="3046598"/>
                <a:ext cx="216024" cy="207313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Oval 41"/>
              <p:cNvSpPr/>
              <p:nvPr/>
            </p:nvSpPr>
            <p:spPr>
              <a:xfrm>
                <a:off x="5260090" y="3088519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Oval 42"/>
              <p:cNvSpPr/>
              <p:nvPr/>
            </p:nvSpPr>
            <p:spPr>
              <a:xfrm>
                <a:off x="5260090" y="325022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Oval 43"/>
              <p:cNvSpPr/>
              <p:nvPr/>
            </p:nvSpPr>
            <p:spPr>
              <a:xfrm>
                <a:off x="5260090" y="3411937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Oval 44"/>
              <p:cNvSpPr/>
              <p:nvPr/>
            </p:nvSpPr>
            <p:spPr>
              <a:xfrm>
                <a:off x="5260090" y="357364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Oval 45"/>
              <p:cNvSpPr/>
              <p:nvPr/>
            </p:nvSpPr>
            <p:spPr>
              <a:xfrm>
                <a:off x="5260090" y="373535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Oval 46"/>
              <p:cNvSpPr/>
              <p:nvPr/>
            </p:nvSpPr>
            <p:spPr>
              <a:xfrm>
                <a:off x="5260090" y="389706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2" name="Group 47"/>
              <p:cNvGrpSpPr/>
              <p:nvPr/>
            </p:nvGrpSpPr>
            <p:grpSpPr>
              <a:xfrm>
                <a:off x="5296090" y="4077072"/>
                <a:ext cx="36000" cy="188400"/>
                <a:chOff x="2703712" y="3212976"/>
                <a:chExt cx="36000" cy="188400"/>
              </a:xfrm>
            </p:grpSpPr>
            <p:sp>
              <p:nvSpPr>
                <p:cNvPr id="72" name="Oval 48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Oval 49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Oval 50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63" name="Oval 153"/>
              <p:cNvSpPr/>
              <p:nvPr/>
            </p:nvSpPr>
            <p:spPr>
              <a:xfrm>
                <a:off x="5260090" y="433686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Oval 154"/>
              <p:cNvSpPr/>
              <p:nvPr/>
            </p:nvSpPr>
            <p:spPr>
              <a:xfrm>
                <a:off x="5260090" y="448896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Oval 155"/>
              <p:cNvSpPr/>
              <p:nvPr/>
            </p:nvSpPr>
            <p:spPr>
              <a:xfrm>
                <a:off x="5260090" y="4637943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Oval 156"/>
              <p:cNvSpPr/>
              <p:nvPr/>
            </p:nvSpPr>
            <p:spPr>
              <a:xfrm>
                <a:off x="5260090" y="4954107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Oval 157"/>
              <p:cNvSpPr/>
              <p:nvPr/>
            </p:nvSpPr>
            <p:spPr>
              <a:xfrm>
                <a:off x="5260090" y="479822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Oval 158"/>
              <p:cNvSpPr/>
              <p:nvPr/>
            </p:nvSpPr>
            <p:spPr>
              <a:xfrm>
                <a:off x="5260090" y="4355693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Oval 159"/>
              <p:cNvSpPr/>
              <p:nvPr/>
            </p:nvSpPr>
            <p:spPr>
              <a:xfrm>
                <a:off x="5260090" y="450529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Oval 160"/>
              <p:cNvSpPr/>
              <p:nvPr/>
            </p:nvSpPr>
            <p:spPr>
              <a:xfrm>
                <a:off x="5260090" y="4654899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Oval 161"/>
              <p:cNvSpPr/>
              <p:nvPr/>
            </p:nvSpPr>
            <p:spPr>
              <a:xfrm>
                <a:off x="5260090" y="480450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23" name="Elbow Connector 164"/>
            <p:cNvCxnSpPr/>
            <p:nvPr/>
          </p:nvCxnSpPr>
          <p:spPr>
            <a:xfrm>
              <a:off x="19020939" y="5769021"/>
              <a:ext cx="1566194" cy="1558731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165"/>
            <p:cNvCxnSpPr/>
            <p:nvPr/>
          </p:nvCxnSpPr>
          <p:spPr>
            <a:xfrm flipV="1">
              <a:off x="22162287" y="5769021"/>
              <a:ext cx="1668851" cy="158672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168"/>
            <p:cNvCxnSpPr/>
            <p:nvPr/>
          </p:nvCxnSpPr>
          <p:spPr>
            <a:xfrm flipV="1">
              <a:off x="18967256" y="7625389"/>
              <a:ext cx="1625803" cy="156304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lbow Connector 178"/>
            <p:cNvCxnSpPr/>
            <p:nvPr/>
          </p:nvCxnSpPr>
          <p:spPr>
            <a:xfrm>
              <a:off x="22128724" y="7625389"/>
              <a:ext cx="1702414" cy="1558733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TextBox 193"/>
            <p:cNvSpPr txBox="1"/>
            <p:nvPr/>
          </p:nvSpPr>
          <p:spPr>
            <a:xfrm>
              <a:off x="20276525" y="4626575"/>
              <a:ext cx="2145707" cy="65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3"/>
                  </a:solidFill>
                </a:rPr>
                <a:t>common</a:t>
              </a:r>
              <a:endParaRPr lang="zh-CN" altLang="en-US" sz="2000" dirty="0">
                <a:solidFill>
                  <a:schemeClr val="accent3"/>
                </a:solidFill>
              </a:endParaRPr>
            </a:p>
          </p:txBody>
        </p:sp>
        <p:sp>
          <p:nvSpPr>
            <p:cNvPr id="28" name="Rectangle 194"/>
            <p:cNvSpPr/>
            <p:nvPr/>
          </p:nvSpPr>
          <p:spPr>
            <a:xfrm>
              <a:off x="24662203" y="7045085"/>
              <a:ext cx="2901031" cy="88235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Paired loss</a:t>
              </a:r>
              <a:endParaRPr lang="zh-CN" altLang="en-US" sz="2000" dirty="0"/>
            </a:p>
          </p:txBody>
        </p:sp>
        <p:cxnSp>
          <p:nvCxnSpPr>
            <p:cNvPr id="29" name="Straight Arrow Connector 196"/>
            <p:cNvCxnSpPr/>
            <p:nvPr/>
          </p:nvCxnSpPr>
          <p:spPr>
            <a:xfrm>
              <a:off x="22101883" y="7485911"/>
              <a:ext cx="2560319" cy="35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09"/>
            <p:cNvSpPr txBox="1"/>
            <p:nvPr/>
          </p:nvSpPr>
          <p:spPr>
            <a:xfrm>
              <a:off x="22162286" y="3793655"/>
              <a:ext cx="4403250" cy="65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1"/>
                  </a:solidFill>
                </a:rPr>
                <a:t>reconstruction layer</a:t>
              </a:r>
              <a:endParaRPr lang="zh-CN" altLang="en-US" sz="2000" dirty="0">
                <a:solidFill>
                  <a:schemeClr val="accent1"/>
                </a:solidFill>
              </a:endParaRPr>
            </a:p>
          </p:txBody>
        </p:sp>
        <p:sp>
          <p:nvSpPr>
            <p:cNvPr id="31" name="TextBox 210"/>
            <p:cNvSpPr txBox="1"/>
            <p:nvPr/>
          </p:nvSpPr>
          <p:spPr>
            <a:xfrm>
              <a:off x="21803375" y="10186455"/>
              <a:ext cx="4403250" cy="655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dirty="0">
                  <a:solidFill>
                    <a:schemeClr val="accent2"/>
                  </a:solidFill>
                </a:rPr>
                <a:t>reconstruction layer</a:t>
              </a:r>
              <a:endParaRPr lang="zh-CN" altLang="en-US" sz="2000" dirty="0">
                <a:solidFill>
                  <a:schemeClr val="accent2"/>
                </a:solidFill>
              </a:endParaRPr>
            </a:p>
          </p:txBody>
        </p:sp>
        <p:grpSp>
          <p:nvGrpSpPr>
            <p:cNvPr id="32" name="Group 230"/>
            <p:cNvGrpSpPr/>
            <p:nvPr/>
          </p:nvGrpSpPr>
          <p:grpSpPr>
            <a:xfrm>
              <a:off x="20633156" y="5746664"/>
              <a:ext cx="362464" cy="3478491"/>
              <a:chOff x="5206078" y="3046598"/>
              <a:chExt cx="216024" cy="2073137"/>
            </a:xfrm>
          </p:grpSpPr>
          <p:sp>
            <p:nvSpPr>
              <p:cNvPr id="35" name="Rounded Rectangle 231"/>
              <p:cNvSpPr/>
              <p:nvPr/>
            </p:nvSpPr>
            <p:spPr>
              <a:xfrm>
                <a:off x="5206078" y="3046598"/>
                <a:ext cx="216024" cy="2073137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Oval 232"/>
              <p:cNvSpPr/>
              <p:nvPr/>
            </p:nvSpPr>
            <p:spPr>
              <a:xfrm>
                <a:off x="5260090" y="3088519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Oval 233"/>
              <p:cNvSpPr/>
              <p:nvPr/>
            </p:nvSpPr>
            <p:spPr>
              <a:xfrm>
                <a:off x="5260090" y="325022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Oval 234"/>
              <p:cNvSpPr/>
              <p:nvPr/>
            </p:nvSpPr>
            <p:spPr>
              <a:xfrm>
                <a:off x="5260090" y="3411937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Oval 235"/>
              <p:cNvSpPr/>
              <p:nvPr/>
            </p:nvSpPr>
            <p:spPr>
              <a:xfrm>
                <a:off x="5260090" y="357364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Oval 236"/>
              <p:cNvSpPr/>
              <p:nvPr/>
            </p:nvSpPr>
            <p:spPr>
              <a:xfrm>
                <a:off x="5260090" y="3735355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Oval 237"/>
              <p:cNvSpPr/>
              <p:nvPr/>
            </p:nvSpPr>
            <p:spPr>
              <a:xfrm>
                <a:off x="5260090" y="389706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2" name="Group 238"/>
              <p:cNvGrpSpPr/>
              <p:nvPr/>
            </p:nvGrpSpPr>
            <p:grpSpPr>
              <a:xfrm>
                <a:off x="5296090" y="4077072"/>
                <a:ext cx="36000" cy="188400"/>
                <a:chOff x="2703712" y="3212976"/>
                <a:chExt cx="36000" cy="188400"/>
              </a:xfrm>
            </p:grpSpPr>
            <p:sp>
              <p:nvSpPr>
                <p:cNvPr id="52" name="Oval 248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" name="Oval 249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" name="Oval 250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43" name="Oval 239"/>
              <p:cNvSpPr/>
              <p:nvPr/>
            </p:nvSpPr>
            <p:spPr>
              <a:xfrm>
                <a:off x="5260090" y="433686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Oval 240"/>
              <p:cNvSpPr/>
              <p:nvPr/>
            </p:nvSpPr>
            <p:spPr>
              <a:xfrm>
                <a:off x="5260090" y="448896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Oval 241"/>
              <p:cNvSpPr/>
              <p:nvPr/>
            </p:nvSpPr>
            <p:spPr>
              <a:xfrm>
                <a:off x="5260090" y="4637943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Oval 242"/>
              <p:cNvSpPr/>
              <p:nvPr/>
            </p:nvSpPr>
            <p:spPr>
              <a:xfrm>
                <a:off x="5260090" y="4954107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Oval 243"/>
              <p:cNvSpPr/>
              <p:nvPr/>
            </p:nvSpPr>
            <p:spPr>
              <a:xfrm>
                <a:off x="5260090" y="4798228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Oval 244"/>
              <p:cNvSpPr/>
              <p:nvPr/>
            </p:nvSpPr>
            <p:spPr>
              <a:xfrm>
                <a:off x="5260090" y="4355693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Oval 245"/>
              <p:cNvSpPr/>
              <p:nvPr/>
            </p:nvSpPr>
            <p:spPr>
              <a:xfrm>
                <a:off x="5260090" y="450529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Oval 246"/>
              <p:cNvSpPr/>
              <p:nvPr/>
            </p:nvSpPr>
            <p:spPr>
              <a:xfrm>
                <a:off x="5260090" y="4654899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Oval 247"/>
              <p:cNvSpPr/>
              <p:nvPr/>
            </p:nvSpPr>
            <p:spPr>
              <a:xfrm>
                <a:off x="5260090" y="480450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33" name="Straight Arrow Connector 252"/>
            <p:cNvCxnSpPr/>
            <p:nvPr/>
          </p:nvCxnSpPr>
          <p:spPr>
            <a:xfrm>
              <a:off x="20995620" y="7323335"/>
              <a:ext cx="7437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262"/>
            <p:cNvCxnSpPr/>
            <p:nvPr/>
          </p:nvCxnSpPr>
          <p:spPr>
            <a:xfrm>
              <a:off x="20995620" y="7625389"/>
              <a:ext cx="74379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7" name="组 168"/>
          <p:cNvGrpSpPr/>
          <p:nvPr/>
        </p:nvGrpSpPr>
        <p:grpSpPr>
          <a:xfrm>
            <a:off x="7142316" y="5211333"/>
            <a:ext cx="4521789" cy="383864"/>
            <a:chOff x="3556000" y="4533117"/>
            <a:chExt cx="9087556" cy="699203"/>
          </a:xfrm>
        </p:grpSpPr>
        <p:sp>
          <p:nvSpPr>
            <p:cNvPr id="158" name="矩形 4"/>
            <p:cNvSpPr/>
            <p:nvPr/>
          </p:nvSpPr>
          <p:spPr>
            <a:xfrm>
              <a:off x="3556000" y="4533117"/>
              <a:ext cx="9087556" cy="6992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2916" tIns="52916" rIns="52916" bIns="52916" numCol="1" spcCol="38100" rtlCol="0" anchor="ctr">
              <a:spAutoFit/>
            </a:bodyPr>
            <a:lstStyle/>
            <a:p>
              <a:pPr algn="ctr" defTabSz="859873"/>
              <a:endParaRPr lang="zh-CN" altLang="en-US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159" name="Picture 2" descr="https://latex.codecogs.com/gif.latex?%5Cdpi%7B300%7D%20%5Cmathcal%7BL%7D_R%28X_S%2C%20%5Cphi_%7BR%7D%28X_S%29%29%20&amp;plus;%20%5Cmathcal%7BL%7D_R%28X_T%2C%20%5Cphi_%7BR%7D%28X_T%29%2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649" y="4618515"/>
              <a:ext cx="8186701" cy="538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组 3"/>
          <p:cNvGrpSpPr/>
          <p:nvPr/>
        </p:nvGrpSpPr>
        <p:grpSpPr>
          <a:xfrm>
            <a:off x="6987581" y="2856462"/>
            <a:ext cx="4289801" cy="621365"/>
            <a:chOff x="1734484" y="3769143"/>
            <a:chExt cx="10005960" cy="1203344"/>
          </a:xfrm>
        </p:grpSpPr>
        <p:sp>
          <p:nvSpPr>
            <p:cNvPr id="161" name="矩形 2"/>
            <p:cNvSpPr/>
            <p:nvPr/>
          </p:nvSpPr>
          <p:spPr>
            <a:xfrm>
              <a:off x="1734484" y="4064327"/>
              <a:ext cx="10005960" cy="74339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2916" tIns="52916" rIns="52916" bIns="52916" numCol="1" spcCol="38100" rtlCol="0" anchor="ctr">
              <a:spAutoFit/>
            </a:bodyPr>
            <a:lstStyle/>
            <a:p>
              <a:pPr algn="ctr" defTabSz="859873"/>
              <a:endParaRPr lang="zh-CN" altLang="en-US">
                <a:solidFill>
                  <a:srgbClr val="FFFFFF"/>
                </a:solidFill>
                <a:sym typeface="Helvetica Light"/>
              </a:endParaRPr>
            </a:p>
          </p:txBody>
        </p:sp>
        <p:pic>
          <p:nvPicPr>
            <p:cNvPr id="162" name="Picture 4" descr="https://latex.codecogs.com/gif.latex?%5Cdpi%7B300%7D%20%5Csum_%7Bx_%7Bs%7D%5Cin%20X_%7BS%7D%2Cx_%7Bt%7D%5Cin%20X_%7BT%7D%7D%5Cmathcal%7BL%7D_%7BP%7D%28p%28x_%7Bs%7D%2Cx_%7Bt%7D%29%2C%5Cphi_C%28X_S%29%2C%20%5Cphi_C%28X_T%29%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836" y="3769143"/>
              <a:ext cx="9288979" cy="1203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3" name="Rectangle 162"/>
          <p:cNvSpPr/>
          <p:nvPr/>
        </p:nvSpPr>
        <p:spPr>
          <a:xfrm>
            <a:off x="1110195" y="1098739"/>
            <a:ext cx="1048174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b="1" dirty="0"/>
              <a:t>Multimodal Transfer Deep Learning with Applications in Audio-Visual </a:t>
            </a:r>
            <a:r>
              <a:rPr lang="en-US" sz="1867" b="1" dirty="0" err="1"/>
              <a:t>Recognition</a:t>
            </a:r>
            <a:r>
              <a:rPr lang="en-US" sz="1867" dirty="0" err="1"/>
              <a:t>,Seungwhan</a:t>
            </a:r>
            <a:r>
              <a:rPr lang="en-US" sz="1867" dirty="0"/>
              <a:t> Moon, </a:t>
            </a:r>
            <a:r>
              <a:rPr lang="en-US" sz="1867" dirty="0" err="1"/>
              <a:t>Suyoun</a:t>
            </a:r>
            <a:r>
              <a:rPr lang="en-US" sz="1867" dirty="0"/>
              <a:t> Kim, </a:t>
            </a:r>
            <a:r>
              <a:rPr lang="en-US" sz="1867" dirty="0" err="1"/>
              <a:t>Haohan</a:t>
            </a:r>
            <a:r>
              <a:rPr lang="en-US" sz="1867" dirty="0"/>
              <a:t> Wang, arXiv:1412.3121</a:t>
            </a:r>
          </a:p>
        </p:txBody>
      </p:sp>
    </p:spTree>
    <p:extLst>
      <p:ext uri="{BB962C8B-B14F-4D97-AF65-F5344CB8AC3E}">
        <p14:creationId xmlns:p14="http://schemas.microsoft.com/office/powerpoint/2010/main" val="178767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深度学习的迁移模型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latin typeface="Microsoft YaHei" charset="0"/>
                <a:ea typeface="Microsoft YaHei" charset="0"/>
                <a:cs typeface="Microsoft YaHei" charset="0"/>
              </a:rPr>
              <a:t>迁移学习</a:t>
            </a:r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 Transfer Learning</a:t>
            </a:r>
            <a:endParaRPr lang="en-US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1" y="365128"/>
            <a:ext cx="10515616" cy="132556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u="none" strike="noStrike" kern="1200" cap="none" spc="0" normalizeH="0" baseline="0">
                <a:solidFill>
                  <a:schemeClr val="bg1"/>
                </a:solidFill>
                <a:uFillTx/>
                <a:latin typeface="+mj-lt"/>
                <a:ea typeface="宋体" charset="0"/>
                <a:cs typeface="+mj-cs"/>
              </a:defRPr>
            </a:lvl1pPr>
          </a:lstStyle>
          <a:p>
            <a:r>
              <a:rPr lang="zh-CN" altLang="en-US" sz="2133">
                <a:latin typeface="微软雅黑"/>
                <a:ea typeface="微软雅黑"/>
                <a:cs typeface="微软雅黑"/>
              </a:rPr>
              <a:t>迁移学习 </a:t>
            </a:r>
            <a:endParaRPr lang="en-US" sz="2133" dirty="0"/>
          </a:p>
        </p:txBody>
      </p:sp>
      <p:sp>
        <p:nvSpPr>
          <p:cNvPr id="8" name="Frame 7"/>
          <p:cNvSpPr/>
          <p:nvPr/>
        </p:nvSpPr>
        <p:spPr>
          <a:xfrm>
            <a:off x="279116" y="2177289"/>
            <a:ext cx="4307397" cy="2786597"/>
          </a:xfrm>
          <a:prstGeom prst="frame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9" name="Frame 8"/>
          <p:cNvSpPr/>
          <p:nvPr/>
        </p:nvSpPr>
        <p:spPr>
          <a:xfrm>
            <a:off x="6386287" y="2061029"/>
            <a:ext cx="4804228" cy="2902857"/>
          </a:xfrm>
          <a:prstGeom prst="frame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83427" y="2764217"/>
            <a:ext cx="1181107" cy="1312779"/>
          </a:xfrm>
          <a:prstGeom prst="rightArrow">
            <a:avLst/>
          </a:prstGeom>
          <a:blipFill rotWithShape="1">
            <a:blip r:embed="rId2"/>
            <a:srcRect/>
            <a:tile tx="0" ty="0" sx="100000" sy="100000" flip="none" algn="tl"/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2916" tIns="52916" rIns="52916" bIns="52916" numCol="1" spcCol="38100" rtlCol="0" anchor="ctr">
            <a:spAutoFit/>
          </a:bodyPr>
          <a:lstStyle/>
          <a:p>
            <a:pPr algn="ctr" defTabSz="859873"/>
            <a:endParaRPr lang="en-US" sz="3600">
              <a:solidFill>
                <a:srgbClr val="FFFFFF"/>
              </a:solidFill>
              <a:sym typeface="Helvetica Light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12" y="2410732"/>
            <a:ext cx="3747993" cy="2409361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809" y="2283977"/>
            <a:ext cx="4248151" cy="243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3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ontent Placeholder 2"/>
          <p:cNvSpPr>
            <a:spLocks noGrp="1"/>
          </p:cNvSpPr>
          <p:nvPr>
            <p:ph idx="1"/>
          </p:nvPr>
        </p:nvSpPr>
        <p:spPr>
          <a:xfrm>
            <a:off x="7550496" y="1259311"/>
            <a:ext cx="4604149" cy="4794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Determinative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Distance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MMD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Learn to align: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fool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domain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Reverse Gradient: reverse the domain classifier gradient for CNN[7] and RNN[8] representation layers</a:t>
            </a:r>
          </a:p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ADDA[9]: Alternatively Optimize Domain classifier layer or the common feature by fixing the other</a:t>
            </a:r>
          </a:p>
          <a:p>
            <a:pPr marL="0" indent="0">
              <a:buNone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Auxiliary Task Loss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Clustering[10]: add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interpretability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enable zero-shot learning</a:t>
            </a:r>
            <a:endParaRPr lang="zh-CN" alt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 smtClean="0"/>
              <a:t>Regularization</a:t>
            </a:r>
            <a:endParaRPr lang="en-US" dirty="0"/>
          </a:p>
        </p:txBody>
      </p:sp>
      <p:grpSp>
        <p:nvGrpSpPr>
          <p:cNvPr id="154" name="Group 153"/>
          <p:cNvGrpSpPr/>
          <p:nvPr/>
        </p:nvGrpSpPr>
        <p:grpSpPr>
          <a:xfrm>
            <a:off x="-158074" y="2582008"/>
            <a:ext cx="6773119" cy="2925616"/>
            <a:chOff x="-399137" y="1492322"/>
            <a:chExt cx="8347594" cy="4164094"/>
          </a:xfrm>
        </p:grpSpPr>
        <p:grpSp>
          <p:nvGrpSpPr>
            <p:cNvPr id="155" name="Group 154"/>
            <p:cNvGrpSpPr/>
            <p:nvPr/>
          </p:nvGrpSpPr>
          <p:grpSpPr>
            <a:xfrm>
              <a:off x="1459014" y="1961053"/>
              <a:ext cx="216024" cy="1044116"/>
              <a:chOff x="971600" y="2276872"/>
              <a:chExt cx="216024" cy="1044116"/>
            </a:xfrm>
          </p:grpSpPr>
          <p:sp>
            <p:nvSpPr>
              <p:cNvPr id="288" name="Rounded Rectangle 456"/>
              <p:cNvSpPr/>
              <p:nvPr/>
            </p:nvSpPr>
            <p:spPr>
              <a:xfrm>
                <a:off x="971600" y="2276872"/>
                <a:ext cx="216024" cy="104411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1025612" y="23488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Oval 289"/>
              <p:cNvSpPr/>
              <p:nvPr/>
            </p:nvSpPr>
            <p:spPr>
              <a:xfrm>
                <a:off x="1025612" y="25012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Oval 290"/>
              <p:cNvSpPr/>
              <p:nvPr/>
            </p:nvSpPr>
            <p:spPr>
              <a:xfrm>
                <a:off x="1025612" y="26536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Oval 291"/>
              <p:cNvSpPr/>
              <p:nvPr/>
            </p:nvSpPr>
            <p:spPr>
              <a:xfrm>
                <a:off x="1025612" y="28060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Oval 292"/>
              <p:cNvSpPr/>
              <p:nvPr/>
            </p:nvSpPr>
            <p:spPr>
              <a:xfrm>
                <a:off x="1025612" y="29584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Oval 293"/>
              <p:cNvSpPr/>
              <p:nvPr/>
            </p:nvSpPr>
            <p:spPr>
              <a:xfrm>
                <a:off x="1025612" y="311088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2612480" y="1691023"/>
              <a:ext cx="216024" cy="1584176"/>
              <a:chOff x="1979712" y="2013992"/>
              <a:chExt cx="216024" cy="1584176"/>
            </a:xfrm>
          </p:grpSpPr>
          <p:sp>
            <p:nvSpPr>
              <p:cNvPr id="275" name="Rounded Rectangle 443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Oval 275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Oval 276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Oval 277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Oval 278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Oval 279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Oval 280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Oval 282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84" name="Group 283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285" name="Oval 284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7" name="Group 156"/>
            <p:cNvGrpSpPr/>
            <p:nvPr/>
          </p:nvGrpSpPr>
          <p:grpSpPr>
            <a:xfrm>
              <a:off x="3765946" y="1691023"/>
              <a:ext cx="216024" cy="1584176"/>
              <a:chOff x="1979712" y="2013992"/>
              <a:chExt cx="216024" cy="1584176"/>
            </a:xfrm>
          </p:grpSpPr>
          <p:sp>
            <p:nvSpPr>
              <p:cNvPr id="262" name="Rounded Rectangle 430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Oval 267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Oval 268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Oval 269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71" name="Group 270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272" name="Oval 271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Oval 272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8" name="Group 157"/>
            <p:cNvGrpSpPr/>
            <p:nvPr/>
          </p:nvGrpSpPr>
          <p:grpSpPr>
            <a:xfrm>
              <a:off x="4919412" y="1858467"/>
              <a:ext cx="216024" cy="1249288"/>
              <a:chOff x="4497760" y="2338150"/>
              <a:chExt cx="216024" cy="1249288"/>
            </a:xfrm>
          </p:grpSpPr>
          <p:sp>
            <p:nvSpPr>
              <p:cNvPr id="251" name="Rounded Rectangle 419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Oval 251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Oval 254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Oval 255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Oval 256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58" name="Group 257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259" name="Oval 258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Oval 259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Oval 260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59" name="Group 158"/>
            <p:cNvGrpSpPr/>
            <p:nvPr/>
          </p:nvGrpSpPr>
          <p:grpSpPr>
            <a:xfrm>
              <a:off x="6072878" y="1858467"/>
              <a:ext cx="216024" cy="1249288"/>
              <a:chOff x="4497760" y="2338150"/>
              <a:chExt cx="216024" cy="1249288"/>
            </a:xfrm>
          </p:grpSpPr>
          <p:sp>
            <p:nvSpPr>
              <p:cNvPr id="240" name="Rounded Rectangle 408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47" name="Group 246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248" name="Oval 247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Oval 248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Oval 249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60" name="Group 159"/>
            <p:cNvGrpSpPr/>
            <p:nvPr/>
          </p:nvGrpSpPr>
          <p:grpSpPr>
            <a:xfrm>
              <a:off x="7226346" y="2300139"/>
              <a:ext cx="216024" cy="365944"/>
              <a:chOff x="4497760" y="2926760"/>
              <a:chExt cx="216024" cy="365944"/>
            </a:xfrm>
          </p:grpSpPr>
          <p:sp>
            <p:nvSpPr>
              <p:cNvPr id="237" name="Rounded Rectangle 405"/>
              <p:cNvSpPr/>
              <p:nvPr/>
            </p:nvSpPr>
            <p:spPr>
              <a:xfrm>
                <a:off x="4497760" y="2926760"/>
                <a:ext cx="216024" cy="365944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4551772" y="299943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61" name="Straight Arrow Connector 160"/>
            <p:cNvCxnSpPr>
              <a:stCxn id="291" idx="3"/>
              <a:endCxn id="278" idx="1"/>
            </p:cNvCxnSpPr>
            <p:nvPr/>
          </p:nvCxnSpPr>
          <p:spPr>
            <a:xfrm>
              <a:off x="1675038" y="2483111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>
              <a:stCxn id="278" idx="3"/>
              <a:endCxn id="265" idx="1"/>
            </p:cNvCxnSpPr>
            <p:nvPr/>
          </p:nvCxnSpPr>
          <p:spPr>
            <a:xfrm>
              <a:off x="2828504" y="2483111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stCxn id="265" idx="3"/>
              <a:endCxn id="254" idx="1"/>
            </p:cNvCxnSpPr>
            <p:nvPr/>
          </p:nvCxnSpPr>
          <p:spPr>
            <a:xfrm>
              <a:off x="3981970" y="2483111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>
              <a:stCxn id="254" idx="3"/>
              <a:endCxn id="243" idx="1"/>
            </p:cNvCxnSpPr>
            <p:nvPr/>
          </p:nvCxnSpPr>
          <p:spPr>
            <a:xfrm>
              <a:off x="5135436" y="2483111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>
              <a:stCxn id="243" idx="3"/>
              <a:endCxn id="240" idx="1"/>
            </p:cNvCxnSpPr>
            <p:nvPr/>
          </p:nvCxnSpPr>
          <p:spPr>
            <a:xfrm>
              <a:off x="6288902" y="2483111"/>
              <a:ext cx="9374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ounded Rectangle 328"/>
            <p:cNvSpPr/>
            <p:nvPr/>
          </p:nvSpPr>
          <p:spPr>
            <a:xfrm>
              <a:off x="1098974" y="1556792"/>
              <a:ext cx="6624736" cy="1852637"/>
            </a:xfrm>
            <a:prstGeom prst="round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-399137" y="2038671"/>
              <a:ext cx="1482718" cy="919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source domain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075448" y="1492322"/>
              <a:ext cx="1034398" cy="52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input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612262" y="1763032"/>
              <a:ext cx="1336195" cy="52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1"/>
                  </a:solidFill>
                </a:rPr>
                <a:t>output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  <p:grpSp>
          <p:nvGrpSpPr>
            <p:cNvPr id="170" name="Group 169"/>
            <p:cNvGrpSpPr/>
            <p:nvPr/>
          </p:nvGrpSpPr>
          <p:grpSpPr>
            <a:xfrm>
              <a:off x="1459014" y="4204114"/>
              <a:ext cx="216024" cy="1044116"/>
              <a:chOff x="827584" y="3501008"/>
              <a:chExt cx="216024" cy="1044116"/>
            </a:xfrm>
          </p:grpSpPr>
          <p:sp>
            <p:nvSpPr>
              <p:cNvPr id="230" name="Rounded Rectangle 398"/>
              <p:cNvSpPr/>
              <p:nvPr/>
            </p:nvSpPr>
            <p:spPr>
              <a:xfrm>
                <a:off x="827584" y="3501008"/>
                <a:ext cx="216024" cy="104411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Oval 230"/>
              <p:cNvSpPr/>
              <p:nvPr/>
            </p:nvSpPr>
            <p:spPr>
              <a:xfrm>
                <a:off x="881596" y="35730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Oval 231"/>
              <p:cNvSpPr/>
              <p:nvPr/>
            </p:nvSpPr>
            <p:spPr>
              <a:xfrm>
                <a:off x="881596" y="37254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Oval 232"/>
              <p:cNvSpPr/>
              <p:nvPr/>
            </p:nvSpPr>
            <p:spPr>
              <a:xfrm>
                <a:off x="881596" y="38778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881596" y="40302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881596" y="41826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881596" y="4335016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1" name="Group 170"/>
            <p:cNvGrpSpPr/>
            <p:nvPr/>
          </p:nvGrpSpPr>
          <p:grpSpPr>
            <a:xfrm>
              <a:off x="2612480" y="3934084"/>
              <a:ext cx="216024" cy="1584176"/>
              <a:chOff x="1979712" y="2013992"/>
              <a:chExt cx="216024" cy="1584176"/>
            </a:xfrm>
          </p:grpSpPr>
          <p:sp>
            <p:nvSpPr>
              <p:cNvPr id="217" name="Rounded Rectangle 385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Oval 221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Oval 222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Oval 223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Oval 224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6" name="Group 225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227" name="Oval 226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Oval 227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Oval 228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2" name="Group 171"/>
            <p:cNvGrpSpPr/>
            <p:nvPr/>
          </p:nvGrpSpPr>
          <p:grpSpPr>
            <a:xfrm>
              <a:off x="3765946" y="3934084"/>
              <a:ext cx="216024" cy="1584176"/>
              <a:chOff x="1979712" y="2013992"/>
              <a:chExt cx="216024" cy="1584176"/>
            </a:xfrm>
          </p:grpSpPr>
          <p:sp>
            <p:nvSpPr>
              <p:cNvPr id="204" name="Rounded Rectangle 372"/>
              <p:cNvSpPr/>
              <p:nvPr/>
            </p:nvSpPr>
            <p:spPr>
              <a:xfrm>
                <a:off x="1979712" y="2013992"/>
                <a:ext cx="216024" cy="1584176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2033724" y="20860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Oval 205"/>
              <p:cNvSpPr/>
              <p:nvPr/>
            </p:nvSpPr>
            <p:spPr>
              <a:xfrm>
                <a:off x="2033724" y="22384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2033724" y="23908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Oval 207"/>
              <p:cNvSpPr/>
              <p:nvPr/>
            </p:nvSpPr>
            <p:spPr>
              <a:xfrm>
                <a:off x="2033724" y="25432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Oval 208"/>
              <p:cNvSpPr/>
              <p:nvPr/>
            </p:nvSpPr>
            <p:spPr>
              <a:xfrm>
                <a:off x="2033724" y="269560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2034456" y="314811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Oval 210"/>
              <p:cNvSpPr/>
              <p:nvPr/>
            </p:nvSpPr>
            <p:spPr>
              <a:xfrm>
                <a:off x="2033724" y="330021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Oval 211"/>
              <p:cNvSpPr/>
              <p:nvPr/>
            </p:nvSpPr>
            <p:spPr>
              <a:xfrm>
                <a:off x="2033724" y="344919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13" name="Group 212"/>
              <p:cNvGrpSpPr/>
              <p:nvPr/>
            </p:nvGrpSpPr>
            <p:grpSpPr>
              <a:xfrm>
                <a:off x="2069724" y="2880428"/>
                <a:ext cx="36000" cy="188400"/>
                <a:chOff x="2703712" y="3212976"/>
                <a:chExt cx="36000" cy="188400"/>
              </a:xfrm>
            </p:grpSpPr>
            <p:sp>
              <p:nvSpPr>
                <p:cNvPr id="214" name="Oval 213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Oval 215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3" name="Group 172"/>
            <p:cNvGrpSpPr/>
            <p:nvPr/>
          </p:nvGrpSpPr>
          <p:grpSpPr>
            <a:xfrm>
              <a:off x="4919412" y="4101528"/>
              <a:ext cx="216024" cy="1249288"/>
              <a:chOff x="4497760" y="2338150"/>
              <a:chExt cx="216024" cy="1249288"/>
            </a:xfrm>
          </p:grpSpPr>
          <p:sp>
            <p:nvSpPr>
              <p:cNvPr id="193" name="Rounded Rectangle 361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Oval 197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Oval 198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00" name="Group 199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201" name="Oval 200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Oval 201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Oval 202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4" name="Group 173"/>
            <p:cNvGrpSpPr/>
            <p:nvPr/>
          </p:nvGrpSpPr>
          <p:grpSpPr>
            <a:xfrm>
              <a:off x="6072878" y="4101528"/>
              <a:ext cx="216024" cy="1249288"/>
              <a:chOff x="4497760" y="2338150"/>
              <a:chExt cx="216024" cy="1249288"/>
            </a:xfrm>
          </p:grpSpPr>
          <p:sp>
            <p:nvSpPr>
              <p:cNvPr id="182" name="Rounded Rectangle 350"/>
              <p:cNvSpPr/>
              <p:nvPr/>
            </p:nvSpPr>
            <p:spPr>
              <a:xfrm>
                <a:off x="4497760" y="2338150"/>
                <a:ext cx="216024" cy="1249288"/>
              </a:xfrm>
              <a:prstGeom prst="round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Oval 182"/>
              <p:cNvSpPr/>
              <p:nvPr/>
            </p:nvSpPr>
            <p:spPr>
              <a:xfrm>
                <a:off x="4551772" y="23800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Oval 183"/>
              <p:cNvSpPr/>
              <p:nvPr/>
            </p:nvSpPr>
            <p:spPr>
              <a:xfrm>
                <a:off x="4551772" y="25324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4551772" y="2684870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4552504" y="3137382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4551772" y="3289484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4551772" y="3438461"/>
                <a:ext cx="108000" cy="108000"/>
              </a:xfrm>
              <a:prstGeom prst="ellipse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89" name="Group 188"/>
              <p:cNvGrpSpPr/>
              <p:nvPr/>
            </p:nvGrpSpPr>
            <p:grpSpPr>
              <a:xfrm>
                <a:off x="4587772" y="2869698"/>
                <a:ext cx="36000" cy="188400"/>
                <a:chOff x="2703712" y="3212976"/>
                <a:chExt cx="36000" cy="188400"/>
              </a:xfrm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2703712" y="32129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2703712" y="33653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2703712" y="3289176"/>
                  <a:ext cx="36000" cy="36000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75" name="Straight Arrow Connector 174"/>
            <p:cNvCxnSpPr>
              <a:stCxn id="233" idx="3"/>
              <a:endCxn id="220" idx="1"/>
            </p:cNvCxnSpPr>
            <p:nvPr/>
          </p:nvCxnSpPr>
          <p:spPr>
            <a:xfrm>
              <a:off x="1675038" y="4726172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stCxn id="220" idx="3"/>
              <a:endCxn id="207" idx="1"/>
            </p:cNvCxnSpPr>
            <p:nvPr/>
          </p:nvCxnSpPr>
          <p:spPr>
            <a:xfrm>
              <a:off x="2828504" y="4726172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>
              <a:stCxn id="207" idx="3"/>
              <a:endCxn id="196" idx="1"/>
            </p:cNvCxnSpPr>
            <p:nvPr/>
          </p:nvCxnSpPr>
          <p:spPr>
            <a:xfrm>
              <a:off x="3981970" y="4726172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>
              <a:stCxn id="196" idx="3"/>
              <a:endCxn id="185" idx="1"/>
            </p:cNvCxnSpPr>
            <p:nvPr/>
          </p:nvCxnSpPr>
          <p:spPr>
            <a:xfrm>
              <a:off x="5135436" y="4726172"/>
              <a:ext cx="93744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79" name="Rounded Rectangle 343"/>
            <p:cNvSpPr/>
            <p:nvPr/>
          </p:nvSpPr>
          <p:spPr>
            <a:xfrm>
              <a:off x="1098974" y="3803779"/>
              <a:ext cx="6624736" cy="1852637"/>
            </a:xfrm>
            <a:prstGeom prst="roundRect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-353843" y="4286018"/>
              <a:ext cx="1398804" cy="919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2"/>
                  </a:solidFill>
                </a:rPr>
                <a:t>target domain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1157969" y="3760340"/>
              <a:ext cx="951878" cy="525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accent2"/>
                  </a:solidFill>
                </a:rPr>
                <a:t>input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95" name="Rectangle 294"/>
          <p:cNvSpPr/>
          <p:nvPr/>
        </p:nvSpPr>
        <p:spPr>
          <a:xfrm rot="5400000">
            <a:off x="5832012" y="3577886"/>
            <a:ext cx="2429672" cy="4887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Soft Constraints</a:t>
            </a:r>
            <a:endParaRPr lang="zh-CN" altLang="en-US" sz="2000" dirty="0"/>
          </a:p>
        </p:txBody>
      </p:sp>
      <p:cxnSp>
        <p:nvCxnSpPr>
          <p:cNvPr id="296" name="Elbow Connector 465"/>
          <p:cNvCxnSpPr>
            <a:stCxn id="254" idx="2"/>
          </p:cNvCxnSpPr>
          <p:nvPr/>
        </p:nvCxnSpPr>
        <p:spPr>
          <a:xfrm rot="16200000" flipH="1">
            <a:off x="5393856" y="2568086"/>
            <a:ext cx="263008" cy="2560801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7" name="Elbow Connector 472"/>
          <p:cNvCxnSpPr>
            <a:stCxn id="197" idx="0"/>
          </p:cNvCxnSpPr>
          <p:nvPr/>
        </p:nvCxnSpPr>
        <p:spPr>
          <a:xfrm rot="5400000" flipH="1" flipV="1">
            <a:off x="5357186" y="2987602"/>
            <a:ext cx="344815" cy="2569265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8" name="Elbow Connector 481"/>
          <p:cNvCxnSpPr>
            <a:stCxn id="243" idx="2"/>
          </p:cNvCxnSpPr>
          <p:nvPr/>
        </p:nvCxnSpPr>
        <p:spPr>
          <a:xfrm rot="16200000" flipH="1">
            <a:off x="5939018" y="2958830"/>
            <a:ext cx="108591" cy="1624895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9" name="Elbow Connector 484"/>
          <p:cNvCxnSpPr>
            <a:stCxn id="185" idx="0"/>
          </p:cNvCxnSpPr>
          <p:nvPr/>
        </p:nvCxnSpPr>
        <p:spPr>
          <a:xfrm rot="5400000" flipH="1" flipV="1">
            <a:off x="5922620" y="3532049"/>
            <a:ext cx="141387" cy="1624895"/>
          </a:xfrm>
          <a:prstGeom prst="bentConnector2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0" name="Rectangle 299"/>
              <p:cNvSpPr/>
              <p:nvPr/>
            </p:nvSpPr>
            <p:spPr>
              <a:xfrm>
                <a:off x="501779" y="1943401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dirty="0"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i="1" dirty="0"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altLang="zh-CN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i="1" dirty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altLang="zh-CN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λ</m:t>
                      </m:r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altLang="zh-CN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00" name="Rectangle 29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334" y="1457550"/>
                <a:ext cx="4572000" cy="646331"/>
              </a:xfrm>
              <a:prstGeom prst="rect">
                <a:avLst/>
              </a:prstGeom>
              <a:blipFill rotWithShape="0">
                <a:blip r:embed="rId2"/>
                <a:stretch>
                  <a:fillRect t="-55660" b="-26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2" name="Picture 3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5" y="5883605"/>
            <a:ext cx="4563764" cy="478145"/>
          </a:xfrm>
          <a:prstGeom prst="rect">
            <a:avLst/>
          </a:prstGeom>
        </p:spPr>
      </p:pic>
      <p:grpSp>
        <p:nvGrpSpPr>
          <p:cNvPr id="303" name="Group 302"/>
          <p:cNvGrpSpPr/>
          <p:nvPr/>
        </p:nvGrpSpPr>
        <p:grpSpPr>
          <a:xfrm>
            <a:off x="5525361" y="5815387"/>
            <a:ext cx="6561489" cy="582773"/>
            <a:chOff x="2065533" y="3053849"/>
            <a:chExt cx="4921117" cy="437080"/>
          </a:xfrm>
        </p:grpSpPr>
        <p:pic>
          <p:nvPicPr>
            <p:cNvPr id="304" name="Picture 3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65533" y="3079311"/>
              <a:ext cx="502997" cy="371584"/>
            </a:xfrm>
            <a:prstGeom prst="rect">
              <a:avLst/>
            </a:prstGeom>
          </p:spPr>
        </p:pic>
        <p:pic>
          <p:nvPicPr>
            <p:cNvPr id="305" name="Picture 3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8248" y="3058234"/>
              <a:ext cx="1435383" cy="432695"/>
            </a:xfrm>
            <a:prstGeom prst="rect">
              <a:avLst/>
            </a:prstGeom>
          </p:spPr>
        </p:pic>
        <p:pic>
          <p:nvPicPr>
            <p:cNvPr id="306" name="Picture 30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3632" y="3053849"/>
              <a:ext cx="3013018" cy="430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6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Wingdings"/>
              </a:rPr>
              <a:t>Transitive </a:t>
            </a:r>
            <a:r>
              <a:rPr lang="en-US" altLang="zh-CN" b="1" dirty="0" smtClean="0">
                <a:latin typeface="微软雅黑"/>
                <a:ea typeface="微软雅黑"/>
                <a:cs typeface="微软雅黑"/>
                <a:sym typeface="Wingdings"/>
              </a:rPr>
              <a:t>Transfer Learning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7426"/>
            <a:ext cx="7753352" cy="4491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3352" y="2493988"/>
            <a:ext cx="4470400" cy="2389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Ben Tan, 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3"/>
              </a:rPr>
              <a:t>Yu Zhang</a:t>
            </a: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, 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4"/>
              </a:rPr>
              <a:t>Sinno Jialin Pan</a:t>
            </a: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, 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5"/>
              </a:rPr>
              <a:t>Qiang 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5"/>
              </a:rPr>
              <a:t>Yang</a:t>
            </a: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: </a:t>
            </a:r>
            <a:r>
              <a:rPr lang="en-US" sz="2133" b="1" dirty="0">
                <a:solidFill>
                  <a:srgbClr val="666666"/>
                </a:solidFill>
                <a:latin typeface="Open Sans" charset="0"/>
              </a:rPr>
              <a:t>Distant </a:t>
            </a:r>
            <a:r>
              <a:rPr lang="en-US" sz="2133" b="1" dirty="0">
                <a:solidFill>
                  <a:srgbClr val="666666"/>
                </a:solidFill>
                <a:latin typeface="Open Sans" charset="0"/>
              </a:rPr>
              <a:t>Domain </a:t>
            </a:r>
            <a:r>
              <a:rPr lang="en-US" sz="2133" b="1" dirty="0">
                <a:solidFill>
                  <a:srgbClr val="666666"/>
                </a:solidFill>
                <a:latin typeface="Open Sans" charset="0"/>
              </a:rPr>
              <a:t>Transfer Learning</a:t>
            </a:r>
            <a:r>
              <a:rPr lang="en-US" sz="2133" b="1" dirty="0">
                <a:solidFill>
                  <a:srgbClr val="666666"/>
                </a:solidFill>
                <a:latin typeface="Open Sans" charset="0"/>
              </a:rPr>
              <a:t>.</a:t>
            </a: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 </a:t>
            </a:r>
            <a:r>
              <a:rPr lang="en-US" sz="2133" dirty="0">
                <a:solidFill>
                  <a:srgbClr val="505B62"/>
                </a:solidFill>
                <a:latin typeface="Open Sans" charset="0"/>
              </a:rPr>
              <a:t> 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6"/>
              </a:rPr>
              <a:t>AAAI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6"/>
              </a:rPr>
              <a:t> </a:t>
            </a:r>
            <a:r>
              <a:rPr lang="en-US" sz="2133" dirty="0">
                <a:solidFill>
                  <a:srgbClr val="7D848A"/>
                </a:solidFill>
                <a:latin typeface="Open Sans" charset="0"/>
                <a:hlinkClick r:id="rId6"/>
              </a:rPr>
              <a:t>2017</a:t>
            </a:r>
            <a:endParaRPr lang="en-US" sz="2133" dirty="0">
              <a:solidFill>
                <a:srgbClr val="505B62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endParaRPr lang="en-US" sz="2133" dirty="0">
              <a:solidFill>
                <a:srgbClr val="505B62"/>
              </a:solidFill>
              <a:latin typeface="Open Sans" charset="0"/>
            </a:endParaRPr>
          </a:p>
          <a:p>
            <a:pPr>
              <a:buFont typeface="Arial" charset="0"/>
              <a:buChar char="•"/>
            </a:pPr>
            <a:r>
              <a:rPr lang="en-US" sz="2133" dirty="0"/>
              <a:t>Ben </a:t>
            </a:r>
            <a:r>
              <a:rPr lang="en-US" sz="2133" dirty="0"/>
              <a:t>Tan, </a:t>
            </a:r>
            <a:r>
              <a:rPr lang="en-US" sz="2133" dirty="0">
                <a:hlinkClick r:id="rId7"/>
              </a:rPr>
              <a:t>Yangqiu Song</a:t>
            </a:r>
            <a:r>
              <a:rPr lang="en-US" sz="2133" dirty="0"/>
              <a:t>, </a:t>
            </a:r>
            <a:r>
              <a:rPr lang="en-US" sz="2133" dirty="0">
                <a:hlinkClick r:id="rId8"/>
              </a:rPr>
              <a:t>Erheng Zhong</a:t>
            </a:r>
            <a:r>
              <a:rPr lang="en-US" sz="2133" dirty="0"/>
              <a:t>, </a:t>
            </a:r>
            <a:r>
              <a:rPr lang="en-US" sz="2133" dirty="0">
                <a:hlinkClick r:id="rId5"/>
              </a:rPr>
              <a:t>Qiang </a:t>
            </a:r>
            <a:r>
              <a:rPr lang="en-US" sz="2133" dirty="0">
                <a:hlinkClick r:id="rId5"/>
              </a:rPr>
              <a:t>Yang</a:t>
            </a:r>
            <a:r>
              <a:rPr lang="en-US" sz="2133" dirty="0"/>
              <a:t>: </a:t>
            </a:r>
            <a:r>
              <a:rPr lang="en-US" sz="2133" b="1" dirty="0"/>
              <a:t>Transitive </a:t>
            </a:r>
            <a:r>
              <a:rPr lang="en-US" sz="2133" b="1" dirty="0"/>
              <a:t>Transfer Learning.</a:t>
            </a:r>
            <a:r>
              <a:rPr lang="en-US" sz="2133" dirty="0"/>
              <a:t> </a:t>
            </a:r>
            <a:r>
              <a:rPr lang="en-US" sz="2133" dirty="0">
                <a:hlinkClick r:id="rId9"/>
              </a:rPr>
              <a:t>KDD </a:t>
            </a:r>
            <a:r>
              <a:rPr lang="en-US" sz="2133" dirty="0">
                <a:hlinkClick r:id="rId9"/>
              </a:rPr>
              <a:t>2015</a:t>
            </a:r>
            <a:endParaRPr lang="en-US" sz="2133" dirty="0"/>
          </a:p>
        </p:txBody>
      </p:sp>
    </p:spTree>
    <p:extLst>
      <p:ext uri="{BB962C8B-B14F-4D97-AF65-F5344CB8AC3E}">
        <p14:creationId xmlns:p14="http://schemas.microsoft.com/office/powerpoint/2010/main" val="168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43578" y="1074149"/>
            <a:ext cx="10572751" cy="512763"/>
          </a:xfrm>
        </p:spPr>
        <p:txBody>
          <a:bodyPr/>
          <a:lstStyle/>
          <a:p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Transitive Transfer Learning</a:t>
            </a:r>
            <a:endParaRPr lang="en-US" dirty="0"/>
          </a:p>
        </p:txBody>
      </p:sp>
      <p:grpSp>
        <p:nvGrpSpPr>
          <p:cNvPr id="75" name="组合 4"/>
          <p:cNvGrpSpPr/>
          <p:nvPr/>
        </p:nvGrpSpPr>
        <p:grpSpPr>
          <a:xfrm>
            <a:off x="768788" y="2036263"/>
            <a:ext cx="10792731" cy="3904451"/>
            <a:chOff x="-347277" y="1957459"/>
            <a:chExt cx="9946871" cy="4060654"/>
          </a:xfrm>
        </p:grpSpPr>
        <p:grpSp>
          <p:nvGrpSpPr>
            <p:cNvPr id="76" name="组合 27"/>
            <p:cNvGrpSpPr/>
            <p:nvPr/>
          </p:nvGrpSpPr>
          <p:grpSpPr>
            <a:xfrm>
              <a:off x="-347277" y="1957459"/>
              <a:ext cx="3748355" cy="3401745"/>
              <a:chOff x="-347277" y="1957459"/>
              <a:chExt cx="3748355" cy="3401745"/>
            </a:xfrm>
          </p:grpSpPr>
          <p:sp>
            <p:nvSpPr>
              <p:cNvPr id="142" name="文本框 73"/>
              <p:cNvSpPr txBox="1"/>
              <p:nvPr/>
            </p:nvSpPr>
            <p:spPr>
              <a:xfrm>
                <a:off x="-128459" y="1957459"/>
                <a:ext cx="3529537" cy="416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/>
                  <a:t>1. A lot of labeled Source Data</a:t>
                </a:r>
                <a:endParaRPr lang="en-US" sz="2000" dirty="0"/>
              </a:p>
            </p:txBody>
          </p:sp>
          <p:sp>
            <p:nvSpPr>
              <p:cNvPr id="143" name="文本框 74"/>
              <p:cNvSpPr txBox="1"/>
              <p:nvPr/>
            </p:nvSpPr>
            <p:spPr>
              <a:xfrm>
                <a:off x="-347277" y="3600331"/>
                <a:ext cx="2258175" cy="73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/>
                  <a:t>Unlabeled Intermediate Data</a:t>
                </a:r>
                <a:endParaRPr lang="en-US" sz="2000" dirty="0"/>
              </a:p>
            </p:txBody>
          </p:sp>
          <p:sp>
            <p:nvSpPr>
              <p:cNvPr id="144" name="文本框 75"/>
              <p:cNvSpPr txBox="1"/>
              <p:nvPr/>
            </p:nvSpPr>
            <p:spPr>
              <a:xfrm>
                <a:off x="-347277" y="4943087"/>
                <a:ext cx="2855179" cy="416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/>
                  <a:t>3.Some labeled Target Data</a:t>
                </a:r>
                <a:endParaRPr lang="en-US" sz="2000" dirty="0"/>
              </a:p>
            </p:txBody>
          </p:sp>
        </p:grpSp>
        <p:grpSp>
          <p:nvGrpSpPr>
            <p:cNvPr id="77" name="组合 12"/>
            <p:cNvGrpSpPr/>
            <p:nvPr/>
          </p:nvGrpSpPr>
          <p:grpSpPr>
            <a:xfrm>
              <a:off x="1999177" y="2534176"/>
              <a:ext cx="7600417" cy="3483937"/>
              <a:chOff x="2059452" y="1900363"/>
              <a:chExt cx="7600417" cy="3483937"/>
            </a:xfrm>
          </p:grpSpPr>
          <p:grpSp>
            <p:nvGrpSpPr>
              <p:cNvPr id="79" name="组合 1047"/>
              <p:cNvGrpSpPr/>
              <p:nvPr/>
            </p:nvGrpSpPr>
            <p:grpSpPr>
              <a:xfrm>
                <a:off x="2059452" y="1900363"/>
                <a:ext cx="5760050" cy="2664165"/>
                <a:chOff x="2619864" y="2017510"/>
                <a:chExt cx="6982398" cy="3995390"/>
              </a:xfrm>
            </p:grpSpPr>
            <p:pic>
              <p:nvPicPr>
                <p:cNvPr id="85" name="图片 1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72697" y="5267059"/>
                  <a:ext cx="786022" cy="745841"/>
                </a:xfrm>
                <a:prstGeom prst="rect">
                  <a:avLst/>
                </a:prstGeom>
                <a:ln>
                  <a:noFill/>
                </a:ln>
              </p:spPr>
            </p:pic>
            <p:grpSp>
              <p:nvGrpSpPr>
                <p:cNvPr id="86" name="组合 54"/>
                <p:cNvGrpSpPr/>
                <p:nvPr/>
              </p:nvGrpSpPr>
              <p:grpSpPr>
                <a:xfrm>
                  <a:off x="8955461" y="2017510"/>
                  <a:ext cx="646801" cy="2734602"/>
                  <a:chOff x="2270234" y="1959986"/>
                  <a:chExt cx="662152" cy="3323371"/>
                </a:xfrm>
              </p:grpSpPr>
              <p:grpSp>
                <p:nvGrpSpPr>
                  <p:cNvPr id="132" name="组合 17"/>
                  <p:cNvGrpSpPr/>
                  <p:nvPr/>
                </p:nvGrpSpPr>
                <p:grpSpPr>
                  <a:xfrm>
                    <a:off x="2387685" y="2130779"/>
                    <a:ext cx="425669" cy="2981787"/>
                    <a:chOff x="2364826" y="2554014"/>
                    <a:chExt cx="425669" cy="2981787"/>
                  </a:xfrm>
                </p:grpSpPr>
                <p:sp>
                  <p:nvSpPr>
                    <p:cNvPr id="134" name="椭圆 65"/>
                    <p:cNvSpPr/>
                    <p:nvPr/>
                  </p:nvSpPr>
                  <p:spPr>
                    <a:xfrm>
                      <a:off x="2364826" y="2554014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5" name="椭圆 66"/>
                    <p:cNvSpPr/>
                    <p:nvPr/>
                  </p:nvSpPr>
                  <p:spPr>
                    <a:xfrm>
                      <a:off x="2364826" y="3182205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6" name="椭圆 67"/>
                    <p:cNvSpPr/>
                    <p:nvPr/>
                  </p:nvSpPr>
                  <p:spPr>
                    <a:xfrm>
                      <a:off x="2364826" y="4481941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37" name="椭圆 68"/>
                    <p:cNvSpPr/>
                    <p:nvPr/>
                  </p:nvSpPr>
                  <p:spPr>
                    <a:xfrm>
                      <a:off x="2364826" y="5110132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38" name="组合 16"/>
                    <p:cNvGrpSpPr/>
                    <p:nvPr/>
                  </p:nvGrpSpPr>
                  <p:grpSpPr>
                    <a:xfrm>
                      <a:off x="2554801" y="3810396"/>
                      <a:ext cx="45719" cy="469023"/>
                      <a:chOff x="2559262" y="3750618"/>
                      <a:chExt cx="45719" cy="469023"/>
                    </a:xfrm>
                  </p:grpSpPr>
                  <p:sp>
                    <p:nvSpPr>
                      <p:cNvPr id="139" name="椭圆 70"/>
                      <p:cNvSpPr/>
                      <p:nvPr/>
                    </p:nvSpPr>
                    <p:spPr>
                      <a:xfrm>
                        <a:off x="2559262" y="3750618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0" name="椭圆 71"/>
                      <p:cNvSpPr/>
                      <p:nvPr/>
                    </p:nvSpPr>
                    <p:spPr>
                      <a:xfrm>
                        <a:off x="2559262" y="3962270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41" name="椭圆 72"/>
                      <p:cNvSpPr/>
                      <p:nvPr/>
                    </p:nvSpPr>
                    <p:spPr>
                      <a:xfrm>
                        <a:off x="2559262" y="4173922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33" name="圆角矩形 64"/>
                  <p:cNvSpPr/>
                  <p:nvPr/>
                </p:nvSpPr>
                <p:spPr>
                  <a:xfrm>
                    <a:off x="2270234" y="1959986"/>
                    <a:ext cx="662152" cy="3323371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7" name="组合 55"/>
                <p:cNvGrpSpPr/>
                <p:nvPr/>
              </p:nvGrpSpPr>
              <p:grpSpPr>
                <a:xfrm>
                  <a:off x="4203763" y="2508302"/>
                  <a:ext cx="646801" cy="1753018"/>
                  <a:chOff x="3277908" y="2556448"/>
                  <a:chExt cx="662152" cy="2130449"/>
                </a:xfrm>
              </p:grpSpPr>
              <p:grpSp>
                <p:nvGrpSpPr>
                  <p:cNvPr id="124" name="组合 18"/>
                  <p:cNvGrpSpPr/>
                  <p:nvPr/>
                </p:nvGrpSpPr>
                <p:grpSpPr>
                  <a:xfrm>
                    <a:off x="3396150" y="2695906"/>
                    <a:ext cx="425669" cy="1851533"/>
                    <a:chOff x="2364826" y="3119141"/>
                    <a:chExt cx="425669" cy="1851533"/>
                  </a:xfrm>
                </p:grpSpPr>
                <p:sp>
                  <p:nvSpPr>
                    <p:cNvPr id="126" name="椭圆 57"/>
                    <p:cNvSpPr/>
                    <p:nvPr/>
                  </p:nvSpPr>
                  <p:spPr>
                    <a:xfrm>
                      <a:off x="2364826" y="3119141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7" name="椭圆 58"/>
                    <p:cNvSpPr/>
                    <p:nvPr/>
                  </p:nvSpPr>
                  <p:spPr>
                    <a:xfrm>
                      <a:off x="2364826" y="4545005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28" name="组合 23"/>
                    <p:cNvGrpSpPr/>
                    <p:nvPr/>
                  </p:nvGrpSpPr>
                  <p:grpSpPr>
                    <a:xfrm>
                      <a:off x="2554801" y="3810396"/>
                      <a:ext cx="45719" cy="469023"/>
                      <a:chOff x="2559262" y="3750618"/>
                      <a:chExt cx="45719" cy="469023"/>
                    </a:xfrm>
                  </p:grpSpPr>
                  <p:sp>
                    <p:nvSpPr>
                      <p:cNvPr id="129" name="椭圆 60"/>
                      <p:cNvSpPr/>
                      <p:nvPr/>
                    </p:nvSpPr>
                    <p:spPr>
                      <a:xfrm>
                        <a:off x="2559262" y="3750618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0" name="椭圆 61"/>
                      <p:cNvSpPr/>
                      <p:nvPr/>
                    </p:nvSpPr>
                    <p:spPr>
                      <a:xfrm>
                        <a:off x="2559262" y="3962270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31" name="椭圆 62"/>
                      <p:cNvSpPr/>
                      <p:nvPr/>
                    </p:nvSpPr>
                    <p:spPr>
                      <a:xfrm>
                        <a:off x="2559262" y="4173922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25" name="圆角矩形 56"/>
                  <p:cNvSpPr/>
                  <p:nvPr/>
                </p:nvSpPr>
                <p:spPr>
                  <a:xfrm>
                    <a:off x="3277908" y="2556448"/>
                    <a:ext cx="662152" cy="2130449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8" name="组合 56"/>
                <p:cNvGrpSpPr/>
                <p:nvPr/>
              </p:nvGrpSpPr>
              <p:grpSpPr>
                <a:xfrm>
                  <a:off x="5787662" y="2865911"/>
                  <a:ext cx="646801" cy="1037800"/>
                  <a:chOff x="4430631" y="2995449"/>
                  <a:chExt cx="662152" cy="1261242"/>
                </a:xfrm>
              </p:grpSpPr>
              <p:grpSp>
                <p:nvGrpSpPr>
                  <p:cNvPr id="120" name="组合 34"/>
                  <p:cNvGrpSpPr/>
                  <p:nvPr/>
                </p:nvGrpSpPr>
                <p:grpSpPr>
                  <a:xfrm>
                    <a:off x="4548873" y="3141677"/>
                    <a:ext cx="425669" cy="959990"/>
                    <a:chOff x="4761708" y="2948151"/>
                    <a:chExt cx="425669" cy="959990"/>
                  </a:xfrm>
                </p:grpSpPr>
                <p:sp>
                  <p:nvSpPr>
                    <p:cNvPr id="122" name="椭圆 53"/>
                    <p:cNvSpPr/>
                    <p:nvPr/>
                  </p:nvSpPr>
                  <p:spPr>
                    <a:xfrm>
                      <a:off x="4761708" y="2948151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23" name="椭圆 54"/>
                    <p:cNvSpPr/>
                    <p:nvPr/>
                  </p:nvSpPr>
                  <p:spPr>
                    <a:xfrm>
                      <a:off x="4761708" y="3482472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1" name="圆角矩形 52"/>
                  <p:cNvSpPr/>
                  <p:nvPr/>
                </p:nvSpPr>
                <p:spPr>
                  <a:xfrm>
                    <a:off x="4430631" y="2995449"/>
                    <a:ext cx="662152" cy="1261242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89" name="组合 57"/>
                <p:cNvGrpSpPr/>
                <p:nvPr/>
              </p:nvGrpSpPr>
              <p:grpSpPr>
                <a:xfrm>
                  <a:off x="7371561" y="2508302"/>
                  <a:ext cx="646801" cy="1753018"/>
                  <a:chOff x="3277908" y="2556448"/>
                  <a:chExt cx="662152" cy="2130449"/>
                </a:xfrm>
              </p:grpSpPr>
              <p:grpSp>
                <p:nvGrpSpPr>
                  <p:cNvPr id="112" name="组合 58"/>
                  <p:cNvGrpSpPr/>
                  <p:nvPr/>
                </p:nvGrpSpPr>
                <p:grpSpPr>
                  <a:xfrm>
                    <a:off x="3396150" y="2695906"/>
                    <a:ext cx="425669" cy="1851533"/>
                    <a:chOff x="2364826" y="3119141"/>
                    <a:chExt cx="425669" cy="1851533"/>
                  </a:xfrm>
                </p:grpSpPr>
                <p:sp>
                  <p:nvSpPr>
                    <p:cNvPr id="114" name="椭圆 45"/>
                    <p:cNvSpPr/>
                    <p:nvPr/>
                  </p:nvSpPr>
                  <p:spPr>
                    <a:xfrm>
                      <a:off x="2364826" y="3119141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5" name="椭圆 46"/>
                    <p:cNvSpPr/>
                    <p:nvPr/>
                  </p:nvSpPr>
                  <p:spPr>
                    <a:xfrm>
                      <a:off x="2364826" y="4545005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16" name="组合 62"/>
                    <p:cNvGrpSpPr/>
                    <p:nvPr/>
                  </p:nvGrpSpPr>
                  <p:grpSpPr>
                    <a:xfrm>
                      <a:off x="2554801" y="3810396"/>
                      <a:ext cx="45719" cy="469023"/>
                      <a:chOff x="2559262" y="3750618"/>
                      <a:chExt cx="45719" cy="469023"/>
                    </a:xfrm>
                  </p:grpSpPr>
                  <p:sp>
                    <p:nvSpPr>
                      <p:cNvPr id="117" name="椭圆 48"/>
                      <p:cNvSpPr/>
                      <p:nvPr/>
                    </p:nvSpPr>
                    <p:spPr>
                      <a:xfrm>
                        <a:off x="2559262" y="3750618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8" name="椭圆 49"/>
                      <p:cNvSpPr/>
                      <p:nvPr/>
                    </p:nvSpPr>
                    <p:spPr>
                      <a:xfrm>
                        <a:off x="2559262" y="3962270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9" name="椭圆 50"/>
                      <p:cNvSpPr/>
                      <p:nvPr/>
                    </p:nvSpPr>
                    <p:spPr>
                      <a:xfrm>
                        <a:off x="2559262" y="4173922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13" name="圆角矩形 44"/>
                  <p:cNvSpPr/>
                  <p:nvPr/>
                </p:nvSpPr>
                <p:spPr>
                  <a:xfrm>
                    <a:off x="3277908" y="2556448"/>
                    <a:ext cx="662152" cy="2130449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0" name="组合 66"/>
                <p:cNvGrpSpPr/>
                <p:nvPr/>
              </p:nvGrpSpPr>
              <p:grpSpPr>
                <a:xfrm>
                  <a:off x="2619864" y="2017510"/>
                  <a:ext cx="646801" cy="2734602"/>
                  <a:chOff x="2270234" y="1959986"/>
                  <a:chExt cx="662152" cy="3323371"/>
                </a:xfrm>
              </p:grpSpPr>
              <p:grpSp>
                <p:nvGrpSpPr>
                  <p:cNvPr id="102" name="组合 67"/>
                  <p:cNvGrpSpPr/>
                  <p:nvPr/>
                </p:nvGrpSpPr>
                <p:grpSpPr>
                  <a:xfrm>
                    <a:off x="2387685" y="2130779"/>
                    <a:ext cx="425669" cy="2981787"/>
                    <a:chOff x="2364826" y="2554014"/>
                    <a:chExt cx="425669" cy="2981787"/>
                  </a:xfrm>
                </p:grpSpPr>
                <p:sp>
                  <p:nvSpPr>
                    <p:cNvPr id="104" name="椭圆 35"/>
                    <p:cNvSpPr/>
                    <p:nvPr/>
                  </p:nvSpPr>
                  <p:spPr>
                    <a:xfrm>
                      <a:off x="2364826" y="2554014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5" name="椭圆 36"/>
                    <p:cNvSpPr/>
                    <p:nvPr/>
                  </p:nvSpPr>
                  <p:spPr>
                    <a:xfrm>
                      <a:off x="2364826" y="3182205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6" name="椭圆 37"/>
                    <p:cNvSpPr/>
                    <p:nvPr/>
                  </p:nvSpPr>
                  <p:spPr>
                    <a:xfrm>
                      <a:off x="2364826" y="4481941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7" name="椭圆 38"/>
                    <p:cNvSpPr/>
                    <p:nvPr/>
                  </p:nvSpPr>
                  <p:spPr>
                    <a:xfrm>
                      <a:off x="2364826" y="5110132"/>
                      <a:ext cx="425669" cy="425669"/>
                    </a:xfrm>
                    <a:prstGeom prst="ellipse">
                      <a:avLst/>
                    </a:prstGeom>
                    <a:ln w="28575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grpSp>
                  <p:nvGrpSpPr>
                    <p:cNvPr id="108" name="组合 73"/>
                    <p:cNvGrpSpPr/>
                    <p:nvPr/>
                  </p:nvGrpSpPr>
                  <p:grpSpPr>
                    <a:xfrm>
                      <a:off x="2554801" y="3810396"/>
                      <a:ext cx="45719" cy="469023"/>
                      <a:chOff x="2559262" y="3750618"/>
                      <a:chExt cx="45719" cy="469023"/>
                    </a:xfrm>
                  </p:grpSpPr>
                  <p:sp>
                    <p:nvSpPr>
                      <p:cNvPr id="109" name="椭圆 40"/>
                      <p:cNvSpPr/>
                      <p:nvPr/>
                    </p:nvSpPr>
                    <p:spPr>
                      <a:xfrm>
                        <a:off x="2559262" y="3750618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0" name="椭圆 41"/>
                      <p:cNvSpPr/>
                      <p:nvPr/>
                    </p:nvSpPr>
                    <p:spPr>
                      <a:xfrm>
                        <a:off x="2559262" y="3962270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11" name="椭圆 42"/>
                      <p:cNvSpPr/>
                      <p:nvPr/>
                    </p:nvSpPr>
                    <p:spPr>
                      <a:xfrm>
                        <a:off x="2559262" y="4173922"/>
                        <a:ext cx="45719" cy="45719"/>
                      </a:xfrm>
                      <a:prstGeom prst="ellipse">
                        <a:avLst/>
                      </a:prstGeom>
                      <a:solidFill>
                        <a:schemeClr val="accent3">
                          <a:lumMod val="50000"/>
                        </a:schemeClr>
                      </a:solidFill>
                      <a:ln w="28575">
                        <a:solidFill>
                          <a:schemeClr val="accent3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36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103" name="圆角矩形 34"/>
                  <p:cNvSpPr/>
                  <p:nvPr/>
                </p:nvSpPr>
                <p:spPr>
                  <a:xfrm>
                    <a:off x="2270234" y="1959986"/>
                    <a:ext cx="662152" cy="3323371"/>
                  </a:xfrm>
                  <a:prstGeom prst="roundRect">
                    <a:avLst/>
                  </a:prstGeom>
                  <a:noFill/>
                  <a:ln w="2857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91" name="直接箭头连接符 81"/>
                <p:cNvCxnSpPr>
                  <a:endCxn id="130" idx="1"/>
                </p:cNvCxnSpPr>
                <p:nvPr/>
              </p:nvCxnSpPr>
              <p:spPr>
                <a:xfrm>
                  <a:off x="3266665" y="3384811"/>
                  <a:ext cx="937098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箭头连接符 83"/>
                <p:cNvCxnSpPr>
                  <a:stCxn id="130" idx="3"/>
                  <a:endCxn id="131" idx="1"/>
                </p:cNvCxnSpPr>
                <p:nvPr/>
              </p:nvCxnSpPr>
              <p:spPr>
                <a:xfrm>
                  <a:off x="4850564" y="3384811"/>
                  <a:ext cx="937098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箭头连接符 87"/>
                <p:cNvCxnSpPr>
                  <a:stCxn id="131" idx="3"/>
                  <a:endCxn id="137" idx="1"/>
                </p:cNvCxnSpPr>
                <p:nvPr/>
              </p:nvCxnSpPr>
              <p:spPr>
                <a:xfrm>
                  <a:off x="6434463" y="3384811"/>
                  <a:ext cx="937098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箭头连接符 88"/>
                <p:cNvCxnSpPr>
                  <a:stCxn id="137" idx="3"/>
                  <a:endCxn id="129" idx="1"/>
                </p:cNvCxnSpPr>
                <p:nvPr/>
              </p:nvCxnSpPr>
              <p:spPr>
                <a:xfrm>
                  <a:off x="8018362" y="3384811"/>
                  <a:ext cx="937099" cy="0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箭头连接符 1024"/>
                <p:cNvCxnSpPr>
                  <a:stCxn id="131" idx="2"/>
                </p:cNvCxnSpPr>
                <p:nvPr/>
              </p:nvCxnSpPr>
              <p:spPr>
                <a:xfrm flipH="1">
                  <a:off x="6107425" y="3903711"/>
                  <a:ext cx="3638" cy="1363348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椭圆 27"/>
                <p:cNvSpPr/>
                <p:nvPr/>
              </p:nvSpPr>
              <p:spPr>
                <a:xfrm>
                  <a:off x="5756130" y="5267059"/>
                  <a:ext cx="702589" cy="708065"/>
                </a:xfrm>
                <a:prstGeom prst="ellips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97" name="组合 1032"/>
                <p:cNvGrpSpPr/>
                <p:nvPr/>
              </p:nvGrpSpPr>
              <p:grpSpPr>
                <a:xfrm>
                  <a:off x="7737287" y="5233248"/>
                  <a:ext cx="765214" cy="779652"/>
                  <a:chOff x="8936050" y="5136391"/>
                  <a:chExt cx="765214" cy="779652"/>
                </a:xfrm>
              </p:grpSpPr>
              <p:pic>
                <p:nvPicPr>
                  <p:cNvPr id="100" name="图片 3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8936050" y="5136391"/>
                    <a:ext cx="765214" cy="779652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01" name="椭圆 32"/>
                  <p:cNvSpPr/>
                  <p:nvPr/>
                </p:nvSpPr>
                <p:spPr>
                  <a:xfrm>
                    <a:off x="8966083" y="5170210"/>
                    <a:ext cx="702589" cy="708064"/>
                  </a:xfrm>
                  <a:prstGeom prst="ellipse">
                    <a:avLst/>
                  </a:prstGeom>
                  <a:noFill/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60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98" name="直接箭头连接符 1037"/>
                <p:cNvCxnSpPr>
                  <a:stCxn id="129" idx="2"/>
                </p:cNvCxnSpPr>
                <p:nvPr/>
              </p:nvCxnSpPr>
              <p:spPr>
                <a:xfrm flipH="1">
                  <a:off x="8469909" y="4752112"/>
                  <a:ext cx="808953" cy="868987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直接箭头连接符 1040"/>
                <p:cNvCxnSpPr/>
                <p:nvPr/>
              </p:nvCxnSpPr>
              <p:spPr>
                <a:xfrm>
                  <a:off x="6458720" y="5621091"/>
                  <a:ext cx="1308601" cy="9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0" name="文本框 11"/>
              <p:cNvSpPr txBox="1"/>
              <p:nvPr/>
            </p:nvSpPr>
            <p:spPr>
              <a:xfrm>
                <a:off x="7283169" y="3926608"/>
                <a:ext cx="468622" cy="384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0/1</a:t>
                </a:r>
              </a:p>
            </p:txBody>
          </p:sp>
          <p:sp>
            <p:nvSpPr>
              <p:cNvPr id="81" name="文本框 12"/>
              <p:cNvSpPr txBox="1"/>
              <p:nvPr/>
            </p:nvSpPr>
            <p:spPr>
              <a:xfrm>
                <a:off x="5624060" y="3942088"/>
                <a:ext cx="501124" cy="416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0/1</a:t>
                </a:r>
              </a:p>
            </p:txBody>
          </p:sp>
          <p:sp>
            <p:nvSpPr>
              <p:cNvPr id="82" name="文本框 13"/>
              <p:cNvSpPr txBox="1"/>
              <p:nvPr/>
            </p:nvSpPr>
            <p:spPr>
              <a:xfrm>
                <a:off x="7868242" y="2399380"/>
                <a:ext cx="1791627" cy="73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/>
                  <a:t>Reconstructed Input Data</a:t>
                </a:r>
                <a:endParaRPr lang="en-US" sz="2000" dirty="0"/>
              </a:p>
            </p:txBody>
          </p:sp>
          <p:sp>
            <p:nvSpPr>
              <p:cNvPr id="83" name="文本框 14"/>
              <p:cNvSpPr txBox="1"/>
              <p:nvPr/>
            </p:nvSpPr>
            <p:spPr>
              <a:xfrm>
                <a:off x="3461353" y="4641145"/>
                <a:ext cx="2533587" cy="73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Logistic Regression for Labeled Data</a:t>
                </a:r>
              </a:p>
            </p:txBody>
          </p:sp>
          <p:sp>
            <p:nvSpPr>
              <p:cNvPr id="84" name="文本框 15"/>
              <p:cNvSpPr txBox="1"/>
              <p:nvPr/>
            </p:nvSpPr>
            <p:spPr>
              <a:xfrm>
                <a:off x="6207909" y="4648094"/>
                <a:ext cx="3451960" cy="736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2000" dirty="0"/>
                  <a:t>Sample Selection for Intermediate and Source Data</a:t>
                </a:r>
              </a:p>
            </p:txBody>
          </p:sp>
        </p:grpSp>
        <p:cxnSp>
          <p:nvCxnSpPr>
            <p:cNvPr id="78" name="直接箭头连接符 84"/>
            <p:cNvCxnSpPr/>
            <p:nvPr/>
          </p:nvCxnSpPr>
          <p:spPr>
            <a:xfrm>
              <a:off x="1534639" y="2646835"/>
              <a:ext cx="409425" cy="79907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40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073" y="1758184"/>
            <a:ext cx="6562660" cy="1229405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 for Poverty prediction on satellite image[4]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VGG-Net: initialize the parameter with last domain and then finetune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 Initialization + Fine-tune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55" y="3815615"/>
            <a:ext cx="1608147" cy="161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198" y="3833244"/>
            <a:ext cx="1934929" cy="1577307"/>
          </a:xfrm>
          <a:prstGeom prst="rect">
            <a:avLst/>
          </a:prstGeom>
        </p:spPr>
      </p:pic>
      <p:sp>
        <p:nvSpPr>
          <p:cNvPr id="8" name="Arrow: Right 7"/>
          <p:cNvSpPr/>
          <p:nvPr/>
        </p:nvSpPr>
        <p:spPr>
          <a:xfrm>
            <a:off x="1855237" y="4431418"/>
            <a:ext cx="478775" cy="266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Arrow: Right 9"/>
          <p:cNvSpPr/>
          <p:nvPr/>
        </p:nvSpPr>
        <p:spPr>
          <a:xfrm>
            <a:off x="4438177" y="4443282"/>
            <a:ext cx="478775" cy="2665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951" y="3758776"/>
            <a:ext cx="1648807" cy="171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7050" y="4811210"/>
            <a:ext cx="4659157" cy="1708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5306" y="5816907"/>
            <a:ext cx="139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ImageNet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Massive data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00922" y="5816906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Poverty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Scarce data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59908" y="5842698"/>
            <a:ext cx="1268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Night Light</a:t>
            </a: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data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4503705" y="2765039"/>
            <a:ext cx="347719" cy="166248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4052578" y="3085636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Closely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9589" y="887279"/>
            <a:ext cx="4070172" cy="354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62526"/>
            <a:ext cx="9433034" cy="2054142"/>
          </a:xfrm>
        </p:spPr>
        <p:txBody>
          <a:bodyPr>
            <a:noAutofit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4400" b="1" dirty="0" smtClean="0">
                <a:latin typeface="Microsoft YaHei" charset="-122"/>
                <a:ea typeface="Microsoft YaHei" charset="-122"/>
                <a:cs typeface="Microsoft YaHei" charset="-122"/>
              </a:rPr>
              <a:t>IJCAI 2017</a:t>
            </a:r>
            <a:r>
              <a:rPr lang="en-US" sz="4400" dirty="0" smtClean="0">
                <a:latin typeface="Microsoft YaHei" charset="-122"/>
                <a:ea typeface="Microsoft YaHei" charset="-122"/>
                <a:cs typeface="Microsoft YaHei" charset="-122"/>
              </a:rPr>
              <a:t>: </a:t>
            </a:r>
            <a:br>
              <a:rPr lang="en-US" sz="4400" dirty="0" smtClean="0">
                <a:latin typeface="Microsoft YaHei" charset="-122"/>
                <a:ea typeface="Microsoft YaHei" charset="-122"/>
                <a:cs typeface="Microsoft YaHei" charset="-122"/>
              </a:rPr>
            </a:br>
            <a:r>
              <a:rPr lang="en-US" sz="3600" dirty="0" smtClean="0">
                <a:latin typeface="Microsoft YaHei" charset="-122"/>
                <a:ea typeface="Microsoft YaHei" charset="-122"/>
                <a:cs typeface="Microsoft YaHei" charset="-122"/>
              </a:rPr>
              <a:t>End-to-End Adversarial Memory Network for Cross-domain Sentiment Classification</a:t>
            </a:r>
            <a:endParaRPr lang="en-US" sz="3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034" y="3101080"/>
            <a:ext cx="9144000" cy="926419"/>
          </a:xfrm>
        </p:spPr>
        <p:txBody>
          <a:bodyPr/>
          <a:lstStyle/>
          <a:p>
            <a:r>
              <a:rPr lang="en-US" dirty="0" smtClean="0"/>
              <a:t>Zheng Li, Yu Zhang, Ying Wei, </a:t>
            </a:r>
            <a:r>
              <a:rPr lang="en-US" dirty="0" err="1" smtClean="0"/>
              <a:t>Yuxiang</a:t>
            </a:r>
            <a:r>
              <a:rPr lang="en-US" dirty="0" smtClean="0"/>
              <a:t> Wu, Qiang Yang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65" y="363764"/>
            <a:ext cx="2713038" cy="10287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672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13899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Microsoft YaHei" charset="-122"/>
                <a:ea typeface="Microsoft YaHei" charset="-122"/>
                <a:cs typeface="Microsoft YaHei" charset="-122"/>
              </a:rPr>
              <a:t>Cross-Domain Sentiment classification</a:t>
            </a:r>
            <a:endParaRPr lang="en-US" sz="32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AutoShape 4" descr="“dvd图片”的图片搜索结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“dvd图片”的图片搜索结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8" descr="“dvd图片”的图片搜索结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0" descr="“dvd图片”的图片搜索结果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“卡通餐馆 图片”的图片搜索结果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23936" y="2486329"/>
            <a:ext cx="9147328" cy="4264468"/>
            <a:chOff x="1423936" y="1806326"/>
            <a:chExt cx="9147328" cy="4264468"/>
          </a:xfrm>
        </p:grpSpPr>
        <p:sp>
          <p:nvSpPr>
            <p:cNvPr id="3" name="TextBox 2"/>
            <p:cNvSpPr txBox="1"/>
            <p:nvPr/>
          </p:nvSpPr>
          <p:spPr>
            <a:xfrm>
              <a:off x="1630105" y="2416639"/>
              <a:ext cx="12025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Training</a:t>
              </a:r>
              <a:endParaRPr lang="en-US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76896" y="1806326"/>
              <a:ext cx="6932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Test</a:t>
              </a:r>
              <a:endParaRPr lang="en-US" sz="2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423936" y="4422953"/>
              <a:ext cx="1539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F0"/>
                  </a:solidFill>
                </a:rPr>
                <a:t>Electronics</a:t>
              </a:r>
              <a:endParaRPr lang="en-US" sz="2400" dirty="0">
                <a:solidFill>
                  <a:srgbClr val="00B0F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02114" y="5609129"/>
              <a:ext cx="9076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Video</a:t>
              </a:r>
              <a:endParaRPr lang="en-US" sz="2400" dirty="0">
                <a:solidFill>
                  <a:srgbClr val="00B050"/>
                </a:solidFill>
              </a:endParaRPr>
            </a:p>
          </p:txBody>
        </p:sp>
        <p:sp>
          <p:nvSpPr>
            <p:cNvPr id="23" name="Right Arrow 22"/>
            <p:cNvSpPr/>
            <p:nvPr/>
          </p:nvSpPr>
          <p:spPr>
            <a:xfrm>
              <a:off x="3384613" y="3646317"/>
              <a:ext cx="554182" cy="219456"/>
            </a:xfrm>
            <a:prstGeom prst="rightArrow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G" dirty="0" smtClean="0"/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361608" y="3289671"/>
              <a:ext cx="1545315" cy="932749"/>
            </a:xfrm>
            <a:prstGeom prst="roundRect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Sentiment Classifier</a:t>
              </a:r>
              <a:endParaRPr lang="en-SG" dirty="0" smtClean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886387" y="3491176"/>
              <a:ext cx="15390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Electronics</a:t>
              </a:r>
            </a:p>
          </p:txBody>
        </p:sp>
        <p:sp>
          <p:nvSpPr>
            <p:cNvPr id="30" name="Right Arrow 29"/>
            <p:cNvSpPr/>
            <p:nvPr/>
          </p:nvSpPr>
          <p:spPr>
            <a:xfrm rot="20466297">
              <a:off x="6572954" y="3273473"/>
              <a:ext cx="762000" cy="285234"/>
            </a:xfrm>
            <a:prstGeom prst="rightArrow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G" dirty="0" smtClean="0"/>
            </a:p>
          </p:txBody>
        </p:sp>
        <p:sp>
          <p:nvSpPr>
            <p:cNvPr id="31" name="Right Arrow 24"/>
            <p:cNvSpPr/>
            <p:nvPr/>
          </p:nvSpPr>
          <p:spPr>
            <a:xfrm rot="1507887">
              <a:off x="6566127" y="4240661"/>
              <a:ext cx="770375" cy="285234"/>
            </a:xfrm>
            <a:prstGeom prst="rightArrow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G" dirty="0" smtClean="0"/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9879703" y="2647472"/>
              <a:ext cx="667189" cy="420100"/>
            </a:xfrm>
            <a:prstGeom prst="roundRect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84%</a:t>
              </a:r>
              <a:endParaRPr lang="en-SG" sz="16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3" name="Right Arrow 33"/>
            <p:cNvSpPr/>
            <p:nvPr/>
          </p:nvSpPr>
          <p:spPr>
            <a:xfrm rot="5400000">
              <a:off x="9586966" y="3789211"/>
              <a:ext cx="1301405" cy="28523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SG" dirty="0" smtClean="0"/>
            </a:p>
          </p:txBody>
        </p:sp>
        <p:sp>
          <p:nvSpPr>
            <p:cNvPr id="35" name="Rounded Rectangle 32"/>
            <p:cNvSpPr/>
            <p:nvPr/>
          </p:nvSpPr>
          <p:spPr>
            <a:xfrm>
              <a:off x="9904075" y="4796086"/>
              <a:ext cx="667189" cy="420100"/>
            </a:xfrm>
            <a:prstGeom prst="roundRect">
              <a:avLst/>
            </a:prstGeom>
            <a:solidFill>
              <a:srgbClr val="F3FCA2"/>
            </a:solidFill>
            <a:ln>
              <a:solidFill>
                <a:srgbClr val="F3FCA2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76%</a:t>
              </a:r>
              <a:endParaRPr lang="en-SG" sz="1600" dirty="0" smtClean="0">
                <a:solidFill>
                  <a:srgbClr val="FF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51864" y="4372176"/>
              <a:ext cx="1836301" cy="123695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6000" y="2948877"/>
              <a:ext cx="1517012" cy="145105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7801" y="2270462"/>
              <a:ext cx="1314937" cy="1257765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695939" y="1375843"/>
            <a:ext cx="8556581" cy="1045859"/>
            <a:chOff x="313518" y="1553144"/>
            <a:chExt cx="9004653" cy="1781351"/>
          </a:xfrm>
        </p:grpSpPr>
        <p:sp>
          <p:nvSpPr>
            <p:cNvPr id="38" name="Rounded Rectangle 37"/>
            <p:cNvSpPr/>
            <p:nvPr/>
          </p:nvSpPr>
          <p:spPr>
            <a:xfrm>
              <a:off x="313518" y="1553144"/>
              <a:ext cx="9004653" cy="1781351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8" y="1830161"/>
              <a:ext cx="609683" cy="55927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" y="2703868"/>
              <a:ext cx="609682" cy="559276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1705434" y="1440470"/>
            <a:ext cx="729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</a:t>
            </a:r>
            <a:r>
              <a:rPr lang="en-US" dirty="0">
                <a:solidFill>
                  <a:srgbClr val="FF0000"/>
                </a:solidFill>
              </a:rPr>
              <a:t>best</a:t>
            </a:r>
            <a:r>
              <a:rPr lang="en-US" dirty="0"/>
              <a:t> Crichton </a:t>
            </a:r>
            <a:r>
              <a:rPr lang="en-US" dirty="0" smtClean="0"/>
              <a:t>novels Sphere </a:t>
            </a:r>
            <a:r>
              <a:rPr lang="en-US" dirty="0"/>
              <a:t>by Michael </a:t>
            </a:r>
            <a:r>
              <a:rPr lang="en-US" dirty="0" smtClean="0"/>
              <a:t>Crichton; </a:t>
            </a:r>
            <a:r>
              <a:rPr lang="en-US" dirty="0" smtClean="0">
                <a:solidFill>
                  <a:srgbClr val="FF0000"/>
                </a:solidFill>
              </a:rPr>
              <a:t>excell</a:t>
            </a:r>
            <a:r>
              <a:rPr lang="en-US" altLang="zh-CN" dirty="0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nt</a:t>
            </a:r>
            <a:r>
              <a:rPr lang="en-US" dirty="0" smtClean="0"/>
              <a:t> </a:t>
            </a:r>
            <a:r>
              <a:rPr lang="en-US" dirty="0"/>
              <a:t>novel. </a:t>
            </a:r>
            <a:endParaRPr lang="en-US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1630105" y="1938302"/>
            <a:ext cx="7479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was </a:t>
            </a:r>
            <a:r>
              <a:rPr lang="en-US" dirty="0">
                <a:solidFill>
                  <a:srgbClr val="0070C0"/>
                </a:solidFill>
              </a:rPr>
              <a:t>disappointed</a:t>
            </a:r>
            <a:r>
              <a:rPr lang="en-US" dirty="0"/>
              <a:t> in this </a:t>
            </a:r>
            <a:r>
              <a:rPr lang="en-US" dirty="0" smtClean="0"/>
              <a:t>book after </a:t>
            </a:r>
            <a:r>
              <a:rPr lang="en-US" dirty="0"/>
              <a:t>reading the other stellar </a:t>
            </a:r>
            <a:r>
              <a:rPr lang="en-US" dirty="0" smtClean="0"/>
              <a:t>reviews.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34" name="Rectangle 33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6480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20489" y="1329685"/>
            <a:ext cx="6057075" cy="40265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06243" y="2012516"/>
            <a:ext cx="8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98668" y="1654300"/>
            <a:ext cx="3065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(1) Compact</a:t>
            </a:r>
            <a:r>
              <a:rPr lang="en-US" dirty="0"/>
              <a:t>; easy to operate; very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good</a:t>
            </a:r>
            <a:r>
              <a:rPr lang="en-US" dirty="0"/>
              <a:t> picture quality; looks </a:t>
            </a:r>
            <a:r>
              <a:rPr lang="en-US" dirty="0" smtClean="0"/>
              <a:t>sharp!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98669" y="2763382"/>
            <a:ext cx="3142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(3) I </a:t>
            </a:r>
            <a:r>
              <a:rPr lang="en-US" dirty="0"/>
              <a:t>purchased this unit from Circuit City and I was very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excited</a:t>
            </a:r>
            <a:r>
              <a:rPr lang="en-US" dirty="0"/>
              <a:t> about the quality of the picture. It is really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nice</a:t>
            </a:r>
            <a:r>
              <a:rPr lang="en-US" dirty="0"/>
              <a:t> and sharp.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04031" y="4181531"/>
            <a:ext cx="2792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(5) It </a:t>
            </a:r>
            <a:r>
              <a:rPr lang="en-US" dirty="0"/>
              <a:t>is also quite blurry in very dark settings. I will </a:t>
            </a:r>
            <a:r>
              <a:rPr lang="en-US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never</a:t>
            </a:r>
            <a:r>
              <a:rPr lang="en-US" b="1" dirty="0" err="1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_</a:t>
            </a:r>
            <a:r>
              <a:rPr lang="en-US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buy</a:t>
            </a:r>
            <a:r>
              <a:rPr lang="en-US" b="1" dirty="0" smtClean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 </a:t>
            </a:r>
            <a:r>
              <a:rPr lang="en-US" dirty="0"/>
              <a:t>HP again.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98750" y="1669012"/>
            <a:ext cx="2978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(2) A </a:t>
            </a:r>
            <a:r>
              <a:rPr lang="en-US" dirty="0"/>
              <a:t>very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good</a:t>
            </a:r>
            <a:r>
              <a:rPr lang="en-US" dirty="0"/>
              <a:t> game! It is action packed and full of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excitement</a:t>
            </a:r>
            <a:r>
              <a:rPr lang="en-US" dirty="0"/>
              <a:t>. I am very much hooked on this </a:t>
            </a:r>
            <a:r>
              <a:rPr lang="en-US" dirty="0" smtClean="0"/>
              <a:t>game.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298750" y="2791385"/>
            <a:ext cx="2978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(4) Very </a:t>
            </a:r>
            <a:r>
              <a:rPr lang="en-US" dirty="0"/>
              <a:t>realistic shooting action and </a:t>
            </a:r>
            <a:r>
              <a:rPr lang="en-US" b="1" dirty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good</a:t>
            </a:r>
            <a:r>
              <a:rPr lang="en-US" dirty="0"/>
              <a:t> plots. We played this and </a:t>
            </a:r>
            <a:r>
              <a:rPr lang="en-US" dirty="0" smtClean="0"/>
              <a:t>were hooked</a:t>
            </a:r>
            <a:r>
              <a:rPr lang="en-US" dirty="0"/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98751" y="4155915"/>
            <a:ext cx="2995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(6) The </a:t>
            </a:r>
            <a:r>
              <a:rPr lang="en-US" dirty="0"/>
              <a:t>game is so boring. I am extremely unhappy and will probably </a:t>
            </a:r>
            <a:r>
              <a:rPr lang="en-US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never_buy</a:t>
            </a:r>
            <a:r>
              <a:rPr lang="en-US" b="1" dirty="0" smtClean="0">
                <a:solidFill>
                  <a:srgbClr val="FF3399"/>
                </a:solidFill>
                <a:latin typeface="Arial" panose="020B0604020202020204" pitchFamily="34" charset="0"/>
                <a:cs typeface="Calibri"/>
              </a:rPr>
              <a:t> </a:t>
            </a:r>
            <a:r>
              <a:rPr lang="en-US" dirty="0" err="1"/>
              <a:t>UbiSoft</a:t>
            </a:r>
            <a:r>
              <a:rPr lang="en-US" dirty="0"/>
              <a:t> again.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083231" y="1297280"/>
            <a:ext cx="1214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Electronics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67508" y="1298574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Video Games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220488" y="1667906"/>
            <a:ext cx="60570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263841" y="1329685"/>
            <a:ext cx="34908" cy="40576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220488" y="2773411"/>
            <a:ext cx="6057076" cy="2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220488" y="4169764"/>
            <a:ext cx="6057076" cy="235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587" y="1814319"/>
            <a:ext cx="714286" cy="82857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393" y="3087760"/>
            <a:ext cx="714286" cy="8285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441" y="4361201"/>
            <a:ext cx="676190" cy="828571"/>
          </a:xfrm>
          <a:prstGeom prst="rect">
            <a:avLst/>
          </a:prstGeom>
        </p:spPr>
      </p:pic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218294" y="7468"/>
            <a:ext cx="11755411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Cross-Domain Sentiment Classification: Find Pivots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74953" y="5625296"/>
            <a:ext cx="11070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600" dirty="0" smtClean="0"/>
              <a:t>Pivots (domain-shared </a:t>
            </a:r>
            <a:r>
              <a:rPr lang="en-US" sz="3600" dirty="0"/>
              <a:t>words): </a:t>
            </a:r>
            <a:r>
              <a:rPr lang="en-US" altLang="zh-CN" sz="3600" b="1" dirty="0">
                <a:solidFill>
                  <a:srgbClr val="FF0000"/>
                </a:solidFill>
                <a:cs typeface="Calibri"/>
              </a:rPr>
              <a:t>great, </a:t>
            </a:r>
            <a:r>
              <a:rPr lang="en-US" altLang="zh-CN" sz="3600" b="1" dirty="0" smtClean="0">
                <a:solidFill>
                  <a:srgbClr val="FF0000"/>
                </a:solidFill>
                <a:cs typeface="Calibri"/>
              </a:rPr>
              <a:t>nice, </a:t>
            </a:r>
            <a:r>
              <a:rPr lang="en-US" sz="3600" b="1" dirty="0" err="1" smtClean="0">
                <a:solidFill>
                  <a:srgbClr val="FF0000"/>
                </a:solidFill>
                <a:cs typeface="Calibri"/>
              </a:rPr>
              <a:t>never_buy</a:t>
            </a:r>
            <a:r>
              <a:rPr lang="en-US" sz="3600" b="1" dirty="0">
                <a:solidFill>
                  <a:srgbClr val="FF0000"/>
                </a:solidFill>
                <a:cs typeface="Calibri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cs typeface="Calibri"/>
              </a:rPr>
              <a:t>…</a:t>
            </a:r>
            <a:endParaRPr lang="en-US" sz="3600" b="1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22" name="Rectangle 21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48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Existing methods manually select pivots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770" y="1420157"/>
            <a:ext cx="10885489" cy="543784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Structural Correspondence Learning (SCL) [</a:t>
            </a:r>
            <a:r>
              <a:rPr lang="en-US" b="1" dirty="0" smtClean="0"/>
              <a:t>Blitzer et al., 2006</a:t>
            </a:r>
            <a:r>
              <a:rPr lang="en-US" dirty="0" smtClean="0"/>
              <a:t>]</a:t>
            </a:r>
          </a:p>
          <a:p>
            <a:pPr lvl="1"/>
            <a:r>
              <a:rPr lang="en-US" sz="2800" dirty="0" smtClean="0"/>
              <a:t> Structural Correspondence Learning - Mutual Information (SCL-MI) [Blitzer et al., 2007])</a:t>
            </a:r>
          </a:p>
          <a:p>
            <a:pPr lvl="2"/>
            <a:r>
              <a:rPr lang="en-US" sz="2800" dirty="0" smtClean="0"/>
              <a:t>Mutual information between features and labels (source domain).</a:t>
            </a:r>
          </a:p>
          <a:p>
            <a:pPr lvl="1"/>
            <a:r>
              <a:rPr lang="en-US" sz="2800" dirty="0" smtClean="0"/>
              <a:t> Spectral Feature Alignment (SFA) [</a:t>
            </a:r>
            <a:r>
              <a:rPr lang="en-US" sz="2800" b="1" dirty="0" smtClean="0"/>
              <a:t>Pan et al., 2010</a:t>
            </a:r>
            <a:r>
              <a:rPr lang="en-US" sz="2800" dirty="0" smtClean="0"/>
              <a:t>])</a:t>
            </a:r>
          </a:p>
          <a:p>
            <a:pPr lvl="2"/>
            <a:r>
              <a:rPr lang="en-US" sz="2800" dirty="0" smtClean="0"/>
              <a:t>Mutual information between features and domains.</a:t>
            </a:r>
          </a:p>
          <a:p>
            <a:pPr algn="just"/>
            <a:r>
              <a:rPr lang="en-US" dirty="0" smtClean="0"/>
              <a:t>Deep learning methods </a:t>
            </a:r>
            <a:r>
              <a:rPr lang="en-US" b="1" dirty="0" smtClean="0"/>
              <a:t>lack the interpretability in identifying pivots</a:t>
            </a:r>
            <a:r>
              <a:rPr lang="en-US" dirty="0" smtClean="0"/>
              <a:t>.</a:t>
            </a:r>
          </a:p>
          <a:p>
            <a:pPr lvl="1" algn="just"/>
            <a:r>
              <a:rPr lang="en-US" sz="2200" dirty="0" smtClean="0"/>
              <a:t> </a:t>
            </a:r>
            <a:r>
              <a:rPr lang="en-US" sz="2600" dirty="0"/>
              <a:t>Stacked </a:t>
            </a:r>
            <a:r>
              <a:rPr lang="en-US" sz="2600" dirty="0" err="1"/>
              <a:t>Denoising</a:t>
            </a:r>
            <a:r>
              <a:rPr lang="en-US" sz="2600" dirty="0"/>
              <a:t> </a:t>
            </a:r>
            <a:r>
              <a:rPr lang="en-US" sz="2600" dirty="0" err="1"/>
              <a:t>Autoencoder</a:t>
            </a:r>
            <a:r>
              <a:rPr lang="en-US" sz="2600" dirty="0"/>
              <a:t> (SDA) [</a:t>
            </a:r>
            <a:r>
              <a:rPr lang="en-US" sz="2600" b="1" dirty="0" err="1"/>
              <a:t>Glorot</a:t>
            </a:r>
            <a:r>
              <a:rPr lang="en-US" sz="2600" b="1" dirty="0"/>
              <a:t> et al., 2011</a:t>
            </a:r>
            <a:r>
              <a:rPr lang="en-US" sz="2600" dirty="0"/>
              <a:t>]</a:t>
            </a:r>
          </a:p>
          <a:p>
            <a:pPr lvl="2" algn="just"/>
            <a:r>
              <a:rPr lang="en-US" sz="2200" dirty="0"/>
              <a:t>Learn by reconstruction.</a:t>
            </a:r>
          </a:p>
          <a:p>
            <a:pPr lvl="1" algn="just"/>
            <a:r>
              <a:rPr lang="en-US" sz="2600" dirty="0" smtClean="0"/>
              <a:t> </a:t>
            </a:r>
            <a:r>
              <a:rPr lang="en-US" sz="2600" dirty="0"/>
              <a:t>Marginalized Stacked </a:t>
            </a:r>
            <a:r>
              <a:rPr lang="en-US" sz="2600" dirty="0" err="1"/>
              <a:t>Denoising</a:t>
            </a:r>
            <a:r>
              <a:rPr lang="en-US" sz="2600" dirty="0"/>
              <a:t> </a:t>
            </a:r>
            <a:r>
              <a:rPr lang="en-US" sz="2600" dirty="0" err="1"/>
              <a:t>Autoencoder</a:t>
            </a:r>
            <a:r>
              <a:rPr lang="en-US" sz="2600" dirty="0"/>
              <a:t> (</a:t>
            </a:r>
            <a:r>
              <a:rPr lang="en-US" sz="2600" dirty="0" err="1"/>
              <a:t>mSDA</a:t>
            </a:r>
            <a:r>
              <a:rPr lang="en-US" sz="2600" dirty="0"/>
              <a:t>) [</a:t>
            </a:r>
            <a:r>
              <a:rPr lang="en-US" sz="2600" b="1" dirty="0"/>
              <a:t>Chen et al.,2012</a:t>
            </a:r>
            <a:r>
              <a:rPr lang="en-US" sz="2600" dirty="0"/>
              <a:t>]:</a:t>
            </a:r>
          </a:p>
          <a:p>
            <a:pPr lvl="2" algn="just"/>
            <a:r>
              <a:rPr lang="en-US" sz="2200" dirty="0"/>
              <a:t>Learn by reconstruction.</a:t>
            </a:r>
          </a:p>
          <a:p>
            <a:pPr lvl="1" algn="just"/>
            <a:r>
              <a:rPr lang="en-US" sz="2600" dirty="0" smtClean="0"/>
              <a:t> </a:t>
            </a:r>
            <a:r>
              <a:rPr lang="en-US" sz="2600" dirty="0"/>
              <a:t>Domain-Adversarial Training of Neural Networks (DANN) [</a:t>
            </a:r>
            <a:r>
              <a:rPr lang="en-US" sz="2600" b="1" dirty="0" err="1"/>
              <a:t>Ganin</a:t>
            </a:r>
            <a:r>
              <a:rPr lang="en-US" sz="2600" b="1" dirty="0"/>
              <a:t> et al., 2016</a:t>
            </a:r>
            <a:r>
              <a:rPr lang="en-US" sz="2600" dirty="0" smtClean="0"/>
              <a:t>]: </a:t>
            </a:r>
            <a:r>
              <a:rPr lang="en-US" sz="2200" dirty="0" smtClean="0"/>
              <a:t>Gradient </a:t>
            </a:r>
            <a:r>
              <a:rPr lang="en-US" sz="2200" dirty="0"/>
              <a:t>reversal layer.</a:t>
            </a:r>
          </a:p>
          <a:p>
            <a:pPr lvl="2"/>
            <a:endParaRPr lang="en-US" sz="3600" dirty="0" smtClean="0"/>
          </a:p>
          <a:p>
            <a:pPr lvl="1"/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5" name="Rectangle 4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61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>
            <a:spLocks noGrp="1"/>
          </p:cNvSpPr>
          <p:nvPr>
            <p:ph type="title"/>
          </p:nvPr>
        </p:nvSpPr>
        <p:spPr>
          <a:xfrm>
            <a:off x="266700" y="18842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Challenge: automatically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identity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pivots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38882" y="1824570"/>
            <a:ext cx="6999436" cy="4094104"/>
            <a:chOff x="2294587" y="2004452"/>
            <a:chExt cx="6999436" cy="4094104"/>
          </a:xfrm>
        </p:grpSpPr>
        <p:sp>
          <p:nvSpPr>
            <p:cNvPr id="4" name="Rectangle 3"/>
            <p:cNvSpPr/>
            <p:nvPr/>
          </p:nvSpPr>
          <p:spPr>
            <a:xfrm>
              <a:off x="3220489" y="2040885"/>
              <a:ext cx="6057075" cy="402656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06243" y="2723716"/>
              <a:ext cx="870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98668" y="2365500"/>
              <a:ext cx="3065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(1) Compact</a:t>
              </a:r>
              <a:r>
                <a:rPr lang="en-US" dirty="0"/>
                <a:t>; easy to operate; very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good</a:t>
              </a:r>
              <a:r>
                <a:rPr lang="en-US" dirty="0"/>
                <a:t> picture quality; looks </a:t>
              </a:r>
              <a:r>
                <a:rPr lang="en-US" dirty="0" smtClean="0"/>
                <a:t>sharp!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198669" y="3474582"/>
              <a:ext cx="314263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(3) I </a:t>
              </a:r>
              <a:r>
                <a:rPr lang="en-US" dirty="0"/>
                <a:t>purchased this unit from Circuit City and I was very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excited</a:t>
              </a:r>
              <a:r>
                <a:rPr lang="en-US" dirty="0"/>
                <a:t> about the quality of the picture. It is really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nice</a:t>
              </a:r>
              <a:r>
                <a:rPr lang="en-US" dirty="0"/>
                <a:t> and sharp.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04031" y="4892731"/>
              <a:ext cx="279255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(5) It </a:t>
              </a:r>
              <a:r>
                <a:rPr lang="en-US" dirty="0"/>
                <a:t>is also quite blurry in very dark settings. I will </a:t>
              </a:r>
              <a:r>
                <a:rPr lang="en-US" b="1" dirty="0" err="1" smtClean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never</a:t>
              </a:r>
              <a:r>
                <a:rPr lang="en-US" b="1" dirty="0" err="1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_</a:t>
              </a:r>
              <a:r>
                <a:rPr lang="en-US" b="1" dirty="0" err="1" smtClean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buy</a:t>
              </a:r>
              <a:r>
                <a:rPr lang="en-US" b="1" dirty="0" smtClean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 </a:t>
              </a:r>
              <a:r>
                <a:rPr lang="en-US" dirty="0"/>
                <a:t>HP again.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298750" y="2380212"/>
              <a:ext cx="297881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(2) A </a:t>
              </a:r>
              <a:r>
                <a:rPr lang="en-US" dirty="0"/>
                <a:t>very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good</a:t>
              </a:r>
              <a:r>
                <a:rPr lang="en-US" dirty="0"/>
                <a:t> game! It is action packed and full of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excitement</a:t>
              </a:r>
              <a:r>
                <a:rPr lang="en-US" dirty="0"/>
                <a:t>. I am very much hooked on this </a:t>
              </a:r>
              <a:r>
                <a:rPr lang="en-US" dirty="0" smtClean="0"/>
                <a:t>game.</a:t>
              </a:r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298751" y="4867115"/>
              <a:ext cx="29952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(6) The </a:t>
              </a:r>
              <a:r>
                <a:rPr lang="en-US" dirty="0"/>
                <a:t>game is so boring. I am extremely unhappy and will probably </a:t>
              </a:r>
              <a:r>
                <a:rPr lang="en-US" b="1" dirty="0" err="1" smtClean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never_buy</a:t>
              </a:r>
              <a:r>
                <a:rPr lang="en-US" b="1" dirty="0" smtClean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 </a:t>
              </a:r>
              <a:r>
                <a:rPr lang="en-US" dirty="0" err="1"/>
                <a:t>UbiSoft</a:t>
              </a:r>
              <a:r>
                <a:rPr lang="en-US" dirty="0"/>
                <a:t> again.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083231" y="2008480"/>
              <a:ext cx="12141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Electronics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67508" y="2009774"/>
              <a:ext cx="14478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Video Games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220488" y="2379106"/>
              <a:ext cx="605707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63841" y="2040885"/>
              <a:ext cx="34908" cy="405767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3220488" y="3484611"/>
              <a:ext cx="6057076" cy="23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3220488" y="4880964"/>
              <a:ext cx="6057076" cy="2353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94587" y="2525519"/>
              <a:ext cx="714286" cy="82857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18393" y="3798960"/>
              <a:ext cx="714286" cy="82857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7441" y="5072401"/>
              <a:ext cx="676190" cy="828571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7323226" y="3783442"/>
              <a:ext cx="736865" cy="3337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7265180" y="2403097"/>
              <a:ext cx="794911" cy="3337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199176" y="4030327"/>
              <a:ext cx="991824" cy="3337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280884" y="5447265"/>
              <a:ext cx="1199802" cy="43442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7624535" y="5381639"/>
              <a:ext cx="1199802" cy="434422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695088" y="2680815"/>
              <a:ext cx="794911" cy="333726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Curved Down Arrow 33"/>
            <p:cNvSpPr/>
            <p:nvPr/>
          </p:nvSpPr>
          <p:spPr>
            <a:xfrm rot="21428819">
              <a:off x="4079313" y="2004452"/>
              <a:ext cx="3492195" cy="551345"/>
            </a:xfrm>
            <a:prstGeom prst="curved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Curved Down Arrow 34"/>
            <p:cNvSpPr/>
            <p:nvPr/>
          </p:nvSpPr>
          <p:spPr>
            <a:xfrm rot="11864305">
              <a:off x="3877947" y="3535367"/>
              <a:ext cx="3699577" cy="613683"/>
            </a:xfrm>
            <a:prstGeom prst="curvedDownArrow">
              <a:avLst>
                <a:gd name="adj1" fmla="val 25000"/>
                <a:gd name="adj2" fmla="val 27276"/>
                <a:gd name="adj3" fmla="val 18150"/>
              </a:avLst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Curved Down Arrow 35"/>
            <p:cNvSpPr/>
            <p:nvPr/>
          </p:nvSpPr>
          <p:spPr>
            <a:xfrm rot="20566848">
              <a:off x="3508496" y="3036927"/>
              <a:ext cx="3492195" cy="478236"/>
            </a:xfrm>
            <a:prstGeom prst="curved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6316176" y="2943854"/>
              <a:ext cx="1444207" cy="351951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urved Down Arrow 40"/>
            <p:cNvSpPr/>
            <p:nvPr/>
          </p:nvSpPr>
          <p:spPr>
            <a:xfrm>
              <a:off x="4285415" y="4926371"/>
              <a:ext cx="3492195" cy="551345"/>
            </a:xfrm>
            <a:prstGeom prst="curvedDown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270976" y="3473032"/>
              <a:ext cx="297881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(4) Very </a:t>
              </a:r>
              <a:r>
                <a:rPr lang="en-US" dirty="0"/>
                <a:t>realistic shooting action and </a:t>
              </a:r>
              <a:r>
                <a:rPr lang="en-US" b="1" dirty="0">
                  <a:solidFill>
                    <a:srgbClr val="FF3399"/>
                  </a:solidFill>
                  <a:latin typeface="Arial" panose="020B0604020202020204" pitchFamily="34" charset="0"/>
                  <a:cs typeface="Calibri"/>
                </a:rPr>
                <a:t>good</a:t>
              </a:r>
              <a:r>
                <a:rPr lang="en-US" dirty="0"/>
                <a:t> plots. We played this and </a:t>
              </a:r>
              <a:r>
                <a:rPr lang="en-US" dirty="0" smtClean="0"/>
                <a:t>were hooked</a:t>
              </a:r>
              <a:r>
                <a:rPr lang="en-US" dirty="0"/>
                <a:t>.</a:t>
              </a:r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39" name="Rectangle 38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37</a:t>
            </a:fld>
            <a:endParaRPr lang="zh-CN" altLang="en-US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7878293" y="1549096"/>
            <a:ext cx="3799046" cy="3748738"/>
          </a:xfrm>
        </p:spPr>
        <p:txBody>
          <a:bodyPr>
            <a:noAutofit/>
          </a:bodyPr>
          <a:lstStyle/>
          <a:p>
            <a:r>
              <a:rPr lang="en-US" sz="2400" dirty="0" smtClean="0"/>
              <a:t>Characteristic of pivots:</a:t>
            </a:r>
          </a:p>
          <a:p>
            <a:pPr lvl="1"/>
            <a:r>
              <a:rPr lang="en-US" sz="2000" dirty="0" smtClean="0"/>
              <a:t>important sentiment words for sentiment classification</a:t>
            </a:r>
          </a:p>
          <a:p>
            <a:pPr lvl="1"/>
            <a:r>
              <a:rPr lang="en-US" sz="2000" dirty="0" smtClean="0"/>
              <a:t>domain-shared words</a:t>
            </a:r>
          </a:p>
          <a:p>
            <a:pPr lvl="1"/>
            <a:r>
              <a:rPr lang="en-US" sz="2000" dirty="0" smtClean="0"/>
              <a:t>model: transparent</a:t>
            </a:r>
            <a:endParaRPr lang="en-US" sz="1800" dirty="0" smtClean="0"/>
          </a:p>
          <a:p>
            <a:pPr marL="457200" lvl="1" indent="-457200">
              <a:spcBef>
                <a:spcPts val="1000"/>
              </a:spcBef>
            </a:pPr>
            <a:endParaRPr lang="en-US" dirty="0" smtClean="0"/>
          </a:p>
          <a:p>
            <a:pPr marL="457200" lvl="1" indent="-457200">
              <a:spcBef>
                <a:spcPts val="1000"/>
              </a:spcBef>
            </a:pPr>
            <a:r>
              <a:rPr lang="en-US" dirty="0" smtClean="0"/>
              <a:t>Can the attention mechanism in memory network help?</a:t>
            </a:r>
          </a:p>
          <a:p>
            <a:pPr marL="0" indent="0" algn="just">
              <a:buNone/>
            </a:pPr>
            <a:endParaRPr lang="en-US" sz="2400" dirty="0" smtClean="0"/>
          </a:p>
          <a:p>
            <a:pPr lvl="1" algn="just"/>
            <a:endParaRPr lang="en-US" sz="1800" dirty="0"/>
          </a:p>
          <a:p>
            <a:pPr marL="0" indent="0" algn="just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9226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46" y="162139"/>
            <a:ext cx="10515600" cy="9764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1. Classification </a:t>
            </a:r>
            <a:r>
              <a:rPr lang="en-US" altLang="zh-CN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using </a:t>
            </a: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Memory </a:t>
            </a:r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Networks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" y="1138568"/>
            <a:ext cx="6145967" cy="5592016"/>
            <a:chOff x="621824" y="1582894"/>
            <a:chExt cx="4590722" cy="447018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24" y="1582894"/>
              <a:ext cx="2899141" cy="42122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36017" y="5744848"/>
              <a:ext cx="3276529" cy="308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Memory network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544564" y="4002121"/>
                  <a:ext cx="391453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4564" y="4002121"/>
                  <a:ext cx="391453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4673216" y="1409889"/>
                <a:ext cx="6786355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M</a:t>
                </a:r>
                <a:r>
                  <a:rPr lang="en-US" altLang="zh-CN" sz="2800" dirty="0" smtClean="0"/>
                  <a:t>emory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r>
                  <a:rPr lang="en-US" sz="2800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array of </a:t>
                </a:r>
                <a:r>
                  <a:rPr lang="en-US" altLang="zh-CN" sz="2800" dirty="0" smtClean="0"/>
                  <a:t>word </a:t>
                </a:r>
                <a:r>
                  <a:rPr lang="en-US" sz="2800" dirty="0" smtClean="0"/>
                  <a:t>vectors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</a:t>
                </a:r>
                <a:r>
                  <a:rPr lang="en-US" sz="2800" dirty="0" smtClean="0"/>
                  <a:t>ould be read, written to, and jointly learned for better prediction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216" y="1409889"/>
                <a:ext cx="6786355" cy="1815882"/>
              </a:xfrm>
              <a:prstGeom prst="rect">
                <a:avLst/>
              </a:prstGeom>
              <a:blipFill rotWithShape="0">
                <a:blip r:embed="rId5"/>
                <a:stretch>
                  <a:fillRect l="-1887" t="-3020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7" name="TextBox 116"/>
          <p:cNvSpPr txBox="1"/>
          <p:nvPr/>
        </p:nvSpPr>
        <p:spPr>
          <a:xfrm>
            <a:off x="4546208" y="3497093"/>
            <a:ext cx="704037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A</a:t>
            </a:r>
            <a:r>
              <a:rPr lang="en-US" altLang="zh-CN" sz="2800" dirty="0" smtClean="0"/>
              <a:t>ttention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 smtClean="0"/>
              <a:t>Each low-level position contributes a different importance weight for a high-level representation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cs typeface="Calibri Light" panose="020F0302020204030204" pitchFamily="34" charset="0"/>
              </a:rPr>
              <a:t>C</a:t>
            </a:r>
            <a:r>
              <a:rPr lang="en-US" sz="2800" dirty="0" smtClean="0">
                <a:cs typeface="Calibri Light" panose="020F0302020204030204" pitchFamily="34" charset="0"/>
              </a:rPr>
              <a:t>an </a:t>
            </a:r>
            <a:r>
              <a:rPr lang="en-US" sz="2800" dirty="0">
                <a:cs typeface="Calibri Light" panose="020F0302020204030204" pitchFamily="34" charset="0"/>
              </a:rPr>
              <a:t>capture the corresponding important words according to the </a:t>
            </a:r>
            <a:r>
              <a:rPr lang="en-US" sz="2800" dirty="0" smtClean="0">
                <a:cs typeface="Calibri Light" panose="020F0302020204030204" pitchFamily="34" charset="0"/>
              </a:rPr>
              <a:t>task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cs typeface="Calibri Light" panose="020F0302020204030204" pitchFamily="34" charset="0"/>
              </a:rPr>
              <a:t>Can be used for ‘explanation’</a:t>
            </a:r>
            <a:endParaRPr lang="en-US" sz="2800" dirty="0"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981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Next in Machine Learning</a:t>
            </a:r>
            <a:r>
              <a:rPr lang="zh-CN" altLang="en-US" b="1" dirty="0" smtClean="0">
                <a:latin typeface="Microsoft YaHei" charset="0"/>
                <a:ea typeface="Microsoft YaHei" charset="0"/>
                <a:cs typeface="Microsoft YaHei" charset="0"/>
              </a:rPr>
              <a:t>：迁移学习</a:t>
            </a:r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 Transfer Learning</a:t>
            </a:r>
            <a:endParaRPr lang="en-US" b="1" dirty="0">
              <a:latin typeface="Microsoft YaHei" charset="0"/>
              <a:ea typeface="Microsoft YaHei" charset="0"/>
              <a:cs typeface="Microsoft YaHei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355" y="2389360"/>
            <a:ext cx="6175112" cy="3046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17" y="2253012"/>
            <a:ext cx="4438155" cy="331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628" y="162139"/>
            <a:ext cx="10014717" cy="97642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1. Classification </a:t>
            </a:r>
            <a:r>
              <a:rPr lang="en-US" altLang="zh-CN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 </a:t>
            </a:r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Memory Networks (Cont.)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13372" y="1542042"/>
            <a:ext cx="4860294" cy="4971527"/>
            <a:chOff x="621824" y="1582894"/>
            <a:chExt cx="4590722" cy="45262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24" y="1582894"/>
              <a:ext cx="2899141" cy="421223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36017" y="5744848"/>
              <a:ext cx="3276529" cy="36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Memory Network</a:t>
              </a:r>
              <a:endParaRPr lang="en-US" sz="20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544564" y="4002121"/>
                  <a:ext cx="431819" cy="3642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𝒎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44564" y="4002121"/>
                  <a:ext cx="391453" cy="30777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6180269" y="4167392"/>
            <a:ext cx="5943035" cy="733946"/>
            <a:chOff x="6441224" y="3573877"/>
            <a:chExt cx="5943035" cy="733946"/>
          </a:xfrm>
        </p:grpSpPr>
        <p:grpSp>
          <p:nvGrpSpPr>
            <p:cNvPr id="13" name="Group 12"/>
            <p:cNvGrpSpPr/>
            <p:nvPr/>
          </p:nvGrpSpPr>
          <p:grpSpPr>
            <a:xfrm>
              <a:off x="6441224" y="3573877"/>
              <a:ext cx="2999340" cy="733946"/>
              <a:chOff x="6476823" y="5184353"/>
              <a:chExt cx="2999340" cy="733946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9037520" y="5324397"/>
                <a:ext cx="376291" cy="2698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6476823" y="5184353"/>
                <a:ext cx="2999340" cy="733946"/>
                <a:chOff x="6455718" y="3567000"/>
                <a:chExt cx="2999340" cy="73394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6497441" y="3699742"/>
                  <a:ext cx="376291" cy="26981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998787" y="3707044"/>
                  <a:ext cx="376291" cy="26981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grpSp>
              <p:nvGrpSpPr>
                <p:cNvPr id="20" name="Group 19"/>
                <p:cNvGrpSpPr/>
                <p:nvPr/>
              </p:nvGrpSpPr>
              <p:grpSpPr>
                <a:xfrm>
                  <a:off x="6455718" y="3567000"/>
                  <a:ext cx="2999340" cy="733946"/>
                  <a:chOff x="6455718" y="3567000"/>
                  <a:chExt cx="2999340" cy="73394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1" name="Rectangle 20"/>
                      <p:cNvSpPr/>
                      <p:nvPr/>
                    </p:nvSpPr>
                    <p:spPr>
                      <a:xfrm>
                        <a:off x="6455718" y="3655710"/>
                        <a:ext cx="474182" cy="40011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54" name="Rectangle 5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455718" y="3655710"/>
                        <a:ext cx="474182" cy="338554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Rectangle 22"/>
                      <p:cNvSpPr/>
                      <p:nvPr/>
                    </p:nvSpPr>
                    <p:spPr>
                      <a:xfrm>
                        <a:off x="6957064" y="3663012"/>
                        <a:ext cx="474182" cy="40011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58" name="Rectangle 57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57064" y="3663012"/>
                        <a:ext cx="474182" cy="338554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Rectangle 23"/>
                      <p:cNvSpPr/>
                      <p:nvPr/>
                    </p:nvSpPr>
                    <p:spPr>
                      <a:xfrm>
                        <a:off x="8980876" y="3685163"/>
                        <a:ext cx="474182" cy="400110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00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24" name="Rectangle 2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980876" y="3685163"/>
                        <a:ext cx="474182" cy="338554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" name="Rectangle 24"/>
                  <p:cNvSpPr/>
                  <p:nvPr/>
                </p:nvSpPr>
                <p:spPr>
                  <a:xfrm>
                    <a:off x="8002319" y="3567000"/>
                    <a:ext cx="481222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rPr>
                      <a:t>…</a:t>
                    </a:r>
                  </a:p>
                </p:txBody>
              </p:sp>
              <p:cxnSp>
                <p:nvCxnSpPr>
                  <p:cNvPr id="26" name="Straight Arrow Connector 25"/>
                  <p:cNvCxnSpPr/>
                  <p:nvPr/>
                </p:nvCxnSpPr>
                <p:spPr>
                  <a:xfrm flipV="1">
                    <a:off x="6659745" y="3976855"/>
                    <a:ext cx="0" cy="30647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Arrow Connector 26"/>
                  <p:cNvCxnSpPr/>
                  <p:nvPr/>
                </p:nvCxnSpPr>
                <p:spPr>
                  <a:xfrm flipH="1" flipV="1">
                    <a:off x="7159268" y="3965855"/>
                    <a:ext cx="9690" cy="31747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9198221" y="3994961"/>
                    <a:ext cx="4450" cy="305985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9525335" y="3705150"/>
                  <a:ext cx="2858924" cy="37427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external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memory</m:t>
                      </m:r>
                    </m:oMath>
                  </a14:m>
                  <a:r>
                    <a:rPr lang="en-US" dirty="0" smtClean="0"/>
                    <a:t>:</a:t>
                  </a:r>
                  <a14:m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 dirty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Rectangle 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5335" y="3705150"/>
                  <a:ext cx="2257606" cy="311560"/>
                </a:xfrm>
                <a:prstGeom prst="rect">
                  <a:avLst/>
                </a:prstGeom>
                <a:blipFill>
                  <a:blip r:embed="rId9"/>
                  <a:stretch>
                    <a:fillRect t="-1961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/>
          <p:cNvGrpSpPr/>
          <p:nvPr/>
        </p:nvGrpSpPr>
        <p:grpSpPr>
          <a:xfrm>
            <a:off x="6404894" y="2229726"/>
            <a:ext cx="4345063" cy="2087991"/>
            <a:chOff x="6665849" y="1636211"/>
            <a:chExt cx="4345063" cy="2087991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6672414" y="2572121"/>
              <a:ext cx="585681" cy="169979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665849" y="1944017"/>
              <a:ext cx="969575" cy="1723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180368" y="1944017"/>
              <a:ext cx="461621" cy="17651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218553" y="2614280"/>
              <a:ext cx="252544" cy="138048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7641497" y="1944017"/>
              <a:ext cx="1542946" cy="17801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/>
            <p:cNvSpPr/>
            <p:nvPr/>
          </p:nvSpPr>
          <p:spPr>
            <a:xfrm>
              <a:off x="7641989" y="2316622"/>
              <a:ext cx="4812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H="1" flipV="1">
              <a:off x="8267373" y="2656557"/>
              <a:ext cx="837928" cy="129719"/>
            </a:xfrm>
            <a:prstGeom prst="straightConnector1">
              <a:avLst/>
            </a:prstGeom>
            <a:ln>
              <a:prstDash val="lg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/>
                <p:cNvSpPr/>
                <p:nvPr/>
              </p:nvSpPr>
              <p:spPr>
                <a:xfrm>
                  <a:off x="7419008" y="1636211"/>
                  <a:ext cx="474182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21" name="Rectangle 1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9008" y="1636211"/>
                  <a:ext cx="474182" cy="338554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7791954" y="1651599"/>
                  <a:ext cx="3218958" cy="4010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000" dirty="0" smtClean="0"/>
                    <a:t>Output vector: v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000" i="1"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1954" y="1651599"/>
                  <a:ext cx="3218958" cy="40107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894" t="-122727" b="-18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3264034" y="2811702"/>
            <a:ext cx="8472275" cy="2528568"/>
            <a:chOff x="3310666" y="2218187"/>
            <a:chExt cx="8472275" cy="2528568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3310666" y="4141153"/>
              <a:ext cx="2592540" cy="60560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873156" y="2218187"/>
              <a:ext cx="5909785" cy="1920460"/>
            </a:xfrm>
            <a:prstGeom prst="rect">
              <a:avLst/>
            </a:prstGeom>
            <a:noFill/>
            <a:ln w="1905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424176" y="2252803"/>
              <a:ext cx="11562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Attention:</a:t>
              </a:r>
              <a:endParaRPr lang="en-US" b="1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971190" y="1187189"/>
            <a:ext cx="5323330" cy="1013473"/>
            <a:chOff x="5382049" y="657339"/>
            <a:chExt cx="5323330" cy="1013473"/>
          </a:xfrm>
        </p:grpSpPr>
        <p:sp>
          <p:nvSpPr>
            <p:cNvPr id="44" name="Rectangle 43"/>
            <p:cNvSpPr/>
            <p:nvPr/>
          </p:nvSpPr>
          <p:spPr>
            <a:xfrm>
              <a:off x="5843792" y="747482"/>
              <a:ext cx="48615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dirty="0" smtClean="0"/>
                <a:t>Multi-hops is for extracting more useful words.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dirty="0" smtClean="0"/>
                <a:t>Output of the last hop is fed into the classifier.</a:t>
              </a:r>
            </a:p>
            <a:p>
              <a:endParaRPr lang="en-US" dirty="0"/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H="1" flipV="1">
              <a:off x="5571632" y="1087349"/>
              <a:ext cx="1826" cy="3805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5382049" y="657339"/>
              <a:ext cx="4812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…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844606" y="1985465"/>
            <a:ext cx="2477748" cy="1676166"/>
            <a:chOff x="5243445" y="1436155"/>
            <a:chExt cx="2477748" cy="1676166"/>
          </a:xfrm>
        </p:grpSpPr>
        <p:sp>
          <p:nvSpPr>
            <p:cNvPr id="48" name="Rectangle 47"/>
            <p:cNvSpPr/>
            <p:nvPr/>
          </p:nvSpPr>
          <p:spPr>
            <a:xfrm>
              <a:off x="5243445" y="2114081"/>
              <a:ext cx="76335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Linear</a:t>
              </a:r>
              <a:endParaRPr lang="en-US" dirty="0"/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flipH="1" flipV="1">
              <a:off x="5721597" y="1576423"/>
              <a:ext cx="1999596" cy="2917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5553845" y="2422196"/>
              <a:ext cx="6884" cy="6901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>
              <a:off x="5377431" y="1436155"/>
              <a:ext cx="431528" cy="461665"/>
              <a:chOff x="5377897" y="1720927"/>
              <a:chExt cx="431528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Oval 53"/>
                  <p:cNvSpPr/>
                  <p:nvPr/>
                </p:nvSpPr>
                <p:spPr>
                  <a:xfrm>
                    <a:off x="5396633" y="1739838"/>
                    <a:ext cx="333143" cy="316402"/>
                  </a:xfrm>
                  <a:prstGeom prst="ellipse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i="1" smtClean="0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59" name="Oval 15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96633" y="1739838"/>
                    <a:ext cx="333143" cy="316402"/>
                  </a:xfrm>
                  <a:prstGeom prst="ellipse">
                    <a:avLst/>
                  </a:prstGeom>
                  <a:blipFill>
                    <a:blip r:embed="rId20"/>
                    <a:stretch>
                      <a:fillRect l="-8929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54"/>
                  <p:cNvSpPr/>
                  <p:nvPr/>
                </p:nvSpPr>
                <p:spPr>
                  <a:xfrm>
                    <a:off x="5377897" y="1720927"/>
                    <a:ext cx="431528" cy="46166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𝚺</m:t>
                          </m:r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60" name="Rectangle 15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77897" y="1720927"/>
                    <a:ext cx="370614" cy="369332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5304172" y="2144497"/>
              <a:ext cx="489625" cy="26981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53" name="Straight Arrow Connector 52"/>
            <p:cNvCxnSpPr>
              <a:endCxn id="54" idx="4"/>
            </p:cNvCxnSpPr>
            <p:nvPr/>
          </p:nvCxnSpPr>
          <p:spPr>
            <a:xfrm flipH="1" flipV="1">
              <a:off x="5562739" y="1771468"/>
              <a:ext cx="2270" cy="3712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314361" y="2907711"/>
            <a:ext cx="6224173" cy="1039644"/>
            <a:chOff x="5679951" y="2859089"/>
            <a:chExt cx="6224173" cy="1039644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5679951" y="3409885"/>
              <a:ext cx="3455700" cy="3528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8" name="Group 57"/>
            <p:cNvGrpSpPr/>
            <p:nvPr/>
          </p:nvGrpSpPr>
          <p:grpSpPr>
            <a:xfrm>
              <a:off x="5679951" y="2859089"/>
              <a:ext cx="6224173" cy="1039644"/>
              <a:chOff x="5679951" y="2859089"/>
              <a:chExt cx="6224173" cy="1039644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 flipV="1">
                <a:off x="6774459" y="3464381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7295231" y="3475056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V="1">
                <a:off x="9300108" y="3491970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2" name="Group 61"/>
              <p:cNvGrpSpPr/>
              <p:nvPr/>
            </p:nvGrpSpPr>
            <p:grpSpPr>
              <a:xfrm>
                <a:off x="5679951" y="2859089"/>
                <a:ext cx="6224173" cy="1039644"/>
                <a:chOff x="5679951" y="2859089"/>
                <a:chExt cx="6224173" cy="1039644"/>
              </a:xfrm>
            </p:grpSpPr>
            <p:cxnSp>
              <p:nvCxnSpPr>
                <p:cNvPr id="63" name="Straight Arrow Connector 62"/>
                <p:cNvCxnSpPr/>
                <p:nvPr/>
              </p:nvCxnSpPr>
              <p:spPr>
                <a:xfrm flipV="1">
                  <a:off x="5688695" y="3404183"/>
                  <a:ext cx="964610" cy="34743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5679951" y="3441598"/>
                  <a:ext cx="1492680" cy="32111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65" name="Group 64"/>
                <p:cNvGrpSpPr/>
                <p:nvPr/>
              </p:nvGrpSpPr>
              <p:grpSpPr>
                <a:xfrm>
                  <a:off x="5935313" y="2859089"/>
                  <a:ext cx="5968811" cy="1039644"/>
                  <a:chOff x="5931145" y="2314196"/>
                  <a:chExt cx="5968811" cy="1039644"/>
                </a:xfrm>
              </p:grpSpPr>
              <p:grpSp>
                <p:nvGrpSpPr>
                  <p:cNvPr id="66" name="Group 65"/>
                  <p:cNvGrpSpPr/>
                  <p:nvPr/>
                </p:nvGrpSpPr>
                <p:grpSpPr>
                  <a:xfrm>
                    <a:off x="6534735" y="2314196"/>
                    <a:ext cx="5365221" cy="1039644"/>
                    <a:chOff x="6434268" y="2314196"/>
                    <a:chExt cx="5365221" cy="1039644"/>
                  </a:xfrm>
                </p:grpSpPr>
                <p:grpSp>
                  <p:nvGrpSpPr>
                    <p:cNvPr id="68" name="Group 67"/>
                    <p:cNvGrpSpPr/>
                    <p:nvPr/>
                  </p:nvGrpSpPr>
                  <p:grpSpPr>
                    <a:xfrm>
                      <a:off x="6434268" y="2638992"/>
                      <a:ext cx="2998296" cy="425763"/>
                      <a:chOff x="6434268" y="2638992"/>
                      <a:chExt cx="2998296" cy="42576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0" name="Rectangle 69"/>
                          <p:cNvSpPr/>
                          <p:nvPr/>
                        </p:nvSpPr>
                        <p:spPr>
                          <a:xfrm>
                            <a:off x="6434268" y="2638992"/>
                            <a:ext cx="474182" cy="400110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50" name="Rectangle 49"/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434268" y="2638992"/>
                            <a:ext cx="474182" cy="338554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1" name="Rectangle 70"/>
                          <p:cNvSpPr/>
                          <p:nvPr/>
                        </p:nvSpPr>
                        <p:spPr>
                          <a:xfrm>
                            <a:off x="6995362" y="2664645"/>
                            <a:ext cx="474182" cy="400110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6" name="Rectangle 65"/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995362" y="2664645"/>
                            <a:ext cx="474182" cy="338554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2" name="Rectangle 71"/>
                          <p:cNvSpPr/>
                          <p:nvPr/>
                        </p:nvSpPr>
                        <p:spPr>
                          <a:xfrm>
                            <a:off x="8958382" y="2644076"/>
                            <a:ext cx="474182" cy="400110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en-US" sz="20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2" name="Rectangle 71"/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8958382" y="2644076"/>
                            <a:ext cx="474182" cy="338554"/>
                          </a:xfrm>
                          <a:prstGeom prst="rect">
                            <a:avLst/>
                          </a:prstGeom>
                          <a:blipFill>
                            <a:blip r:embed="rId2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9" name="Rectangle 68"/>
                        <p:cNvSpPr/>
                        <p:nvPr/>
                      </p:nvSpPr>
                      <p:spPr>
                        <a:xfrm>
                          <a:off x="9473531" y="2314196"/>
                          <a:ext cx="2325958" cy="1039644"/>
                        </a:xfrm>
                        <a:prstGeom prst="rect">
                          <a:avLst/>
                        </a:prstGeom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US" dirty="0"/>
                            <a:t>a</a:t>
                          </a:r>
                          <a:r>
                            <a:rPr lang="en-US" dirty="0" smtClean="0"/>
                            <a:t>ttention weights</a:t>
                          </a: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bSup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limLoc m:val="subSup"/>
                                        <m:ctrlPr>
                                          <a:rPr lang="en-US" i="1">
                                            <a:latin typeface="Cambria Math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5"/>
                                          </m:r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h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bSup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𝑞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p:txBody>
                    </p:sp>
                  </mc:Choice>
                  <mc:Fallback xmlns="">
                    <p:sp>
                      <p:nvSpPr>
                        <p:cNvPr id="69" name="Rectangle 68"/>
                        <p:cNvSpPr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9473531" y="2314196"/>
                          <a:ext cx="2380011" cy="829010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 l="-769" t="-147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67" name="Rectangle 66"/>
                  <p:cNvSpPr/>
                  <p:nvPr/>
                </p:nvSpPr>
                <p:spPr>
                  <a:xfrm>
                    <a:off x="5931145" y="2339754"/>
                    <a:ext cx="952056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dirty="0" err="1"/>
                      <a:t>S</a:t>
                    </a:r>
                    <a:r>
                      <a:rPr lang="en-US" altLang="zh-CN" dirty="0" err="1" smtClean="0"/>
                      <a:t>oftmax</a:t>
                    </a:r>
                    <a:endParaRPr lang="en-US" dirty="0"/>
                  </a:p>
                </p:txBody>
              </p:sp>
            </p:grpSp>
          </p:grpSp>
        </p:grpSp>
      </p:grpSp>
      <p:grpSp>
        <p:nvGrpSpPr>
          <p:cNvPr id="73" name="Group 72"/>
          <p:cNvGrpSpPr/>
          <p:nvPr/>
        </p:nvGrpSpPr>
        <p:grpSpPr>
          <a:xfrm>
            <a:off x="5587573" y="3672605"/>
            <a:ext cx="6293750" cy="710230"/>
            <a:chOff x="5948995" y="3079090"/>
            <a:chExt cx="6293750" cy="710230"/>
          </a:xfrm>
        </p:grpSpPr>
        <p:grpSp>
          <p:nvGrpSpPr>
            <p:cNvPr id="75" name="Group 74"/>
            <p:cNvGrpSpPr/>
            <p:nvPr/>
          </p:nvGrpSpPr>
          <p:grpSpPr>
            <a:xfrm>
              <a:off x="6566102" y="3079090"/>
              <a:ext cx="5676643" cy="633598"/>
              <a:chOff x="6465635" y="3079090"/>
              <a:chExt cx="5676643" cy="633598"/>
            </a:xfrm>
          </p:grpSpPr>
          <p:cxnSp>
            <p:nvCxnSpPr>
              <p:cNvPr id="77" name="Straight Arrow Connector 76"/>
              <p:cNvCxnSpPr/>
              <p:nvPr/>
            </p:nvCxnSpPr>
            <p:spPr>
              <a:xfrm flipV="1">
                <a:off x="6659745" y="3443915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7176373" y="3459260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Rectangle 78"/>
              <p:cNvSpPr/>
              <p:nvPr/>
            </p:nvSpPr>
            <p:spPr>
              <a:xfrm>
                <a:off x="6500840" y="3170511"/>
                <a:ext cx="376291" cy="2698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Rectangle 79"/>
                  <p:cNvSpPr/>
                  <p:nvPr/>
                </p:nvSpPr>
                <p:spPr>
                  <a:xfrm>
                    <a:off x="6465635" y="3122224"/>
                    <a:ext cx="47418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29" name="Rectangle 2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5635" y="3122224"/>
                    <a:ext cx="474182" cy="33855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1" name="Rectangle 80"/>
              <p:cNvSpPr/>
              <p:nvPr/>
            </p:nvSpPr>
            <p:spPr>
              <a:xfrm>
                <a:off x="7005449" y="3170511"/>
                <a:ext cx="376291" cy="2698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Rectangle 81"/>
                  <p:cNvSpPr/>
                  <p:nvPr/>
                </p:nvSpPr>
                <p:spPr>
                  <a:xfrm>
                    <a:off x="6978926" y="3122224"/>
                    <a:ext cx="47418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33" name="Rectangle 3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8926" y="3122224"/>
                    <a:ext cx="474182" cy="338554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3" name="Straight Arrow Connector 82"/>
              <p:cNvCxnSpPr/>
              <p:nvPr/>
            </p:nvCxnSpPr>
            <p:spPr>
              <a:xfrm flipV="1">
                <a:off x="9191189" y="3474742"/>
                <a:ext cx="5497" cy="237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4" name="Rectangle 83"/>
              <p:cNvSpPr/>
              <p:nvPr/>
            </p:nvSpPr>
            <p:spPr>
              <a:xfrm>
                <a:off x="9000184" y="3186750"/>
                <a:ext cx="376291" cy="28414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Rectangle 84"/>
                  <p:cNvSpPr/>
                  <p:nvPr/>
                </p:nvSpPr>
                <p:spPr>
                  <a:xfrm>
                    <a:off x="8966382" y="3144929"/>
                    <a:ext cx="47418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85" name="Rectangle 8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66382" y="3144929"/>
                    <a:ext cx="474182" cy="33855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6" name="Rectangle 85"/>
              <p:cNvSpPr/>
              <p:nvPr/>
            </p:nvSpPr>
            <p:spPr>
              <a:xfrm>
                <a:off x="8002319" y="3079090"/>
                <a:ext cx="4812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/>
                  <p:cNvSpPr/>
                  <p:nvPr/>
                </p:nvSpPr>
                <p:spPr>
                  <a:xfrm>
                    <a:off x="9517008" y="3187549"/>
                    <a:ext cx="2625270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dirty="0"/>
                      <a:t>h</a:t>
                    </a:r>
                    <a:r>
                      <a:rPr lang="en-US" dirty="0" smtClean="0"/>
                      <a:t>idden representations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7" name="Rectangle 8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517008" y="3187549"/>
                    <a:ext cx="2085892" cy="307777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 l="-877" t="-1961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6" name="Rectangle 75"/>
            <p:cNvSpPr/>
            <p:nvPr/>
          </p:nvSpPr>
          <p:spPr>
            <a:xfrm>
              <a:off x="5948995" y="3419988"/>
              <a:ext cx="5982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 smtClean="0"/>
                <a:t>MLP</a:t>
              </a:r>
              <a:endParaRPr lang="en-US" dirty="0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923520" y="3613841"/>
            <a:ext cx="6650785" cy="2718604"/>
            <a:chOff x="5284942" y="3020326"/>
            <a:chExt cx="6650785" cy="2718604"/>
          </a:xfrm>
        </p:grpSpPr>
        <p:grpSp>
          <p:nvGrpSpPr>
            <p:cNvPr id="91" name="Group 90"/>
            <p:cNvGrpSpPr/>
            <p:nvPr/>
          </p:nvGrpSpPr>
          <p:grpSpPr>
            <a:xfrm>
              <a:off x="5284942" y="3020326"/>
              <a:ext cx="4394529" cy="1744800"/>
              <a:chOff x="5315351" y="3056395"/>
              <a:chExt cx="4394529" cy="174480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5315351" y="3056395"/>
                    <a:ext cx="474182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15351" y="3056395"/>
                    <a:ext cx="474182" cy="33855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 b="-363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97" name="Group 96"/>
              <p:cNvGrpSpPr/>
              <p:nvPr/>
            </p:nvGrpSpPr>
            <p:grpSpPr>
              <a:xfrm>
                <a:off x="5316187" y="3118975"/>
                <a:ext cx="4393693" cy="1682220"/>
                <a:chOff x="5316187" y="3118975"/>
                <a:chExt cx="4393693" cy="1682220"/>
              </a:xfrm>
            </p:grpSpPr>
            <p:sp>
              <p:nvSpPr>
                <p:cNvPr id="98" name="Rectangle 97"/>
                <p:cNvSpPr/>
                <p:nvPr/>
              </p:nvSpPr>
              <p:spPr>
                <a:xfrm>
                  <a:off x="5316187" y="3118975"/>
                  <a:ext cx="376291" cy="269810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6294758" y="4216420"/>
                  <a:ext cx="3415122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20000"/>
                    </a:spcBef>
                    <a:defRPr/>
                  </a:pPr>
                  <a:r>
                    <a:rPr lang="en-US" sz="1600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Great</a:t>
                  </a:r>
                  <a:r>
                    <a:rPr lang="en-US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books   His  characters  are  engaging</a:t>
                  </a:r>
                  <a:endParaRPr lang="en-SG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92" name="Group 91"/>
            <p:cNvGrpSpPr/>
            <p:nvPr/>
          </p:nvGrpSpPr>
          <p:grpSpPr>
            <a:xfrm>
              <a:off x="5517980" y="3341438"/>
              <a:ext cx="6417747" cy="2397492"/>
              <a:chOff x="5517980" y="3341438"/>
              <a:chExt cx="6417747" cy="2397492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5834994" y="4815599"/>
                <a:ext cx="610073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C</a:t>
                </a:r>
                <a:r>
                  <a:rPr lang="en-US" b="1" dirty="0" smtClean="0"/>
                  <a:t>ontext vector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randomly initialized and learned during training process.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dirty="0"/>
                  <a:t>i</a:t>
                </a:r>
                <a:r>
                  <a:rPr lang="en-US" dirty="0" smtClean="0"/>
                  <a:t>s used to find words that are useful for the task.</a:t>
                </a:r>
                <a:endParaRPr lang="en-US" dirty="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5873156" y="4844056"/>
                <a:ext cx="5830211" cy="89487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95" name="Straight Arrow Connector 94"/>
              <p:cNvCxnSpPr/>
              <p:nvPr/>
            </p:nvCxnSpPr>
            <p:spPr>
              <a:xfrm>
                <a:off x="5517980" y="3341438"/>
                <a:ext cx="349599" cy="1502618"/>
              </a:xfrm>
              <a:prstGeom prst="straightConnector1">
                <a:avLst/>
              </a:prstGeom>
              <a:ln w="952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100" name="Rectangle 99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39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5243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69" y="1787042"/>
            <a:ext cx="2763241" cy="41304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06" y="331577"/>
            <a:ext cx="12659468" cy="71809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MN-sentiment: Memory Network based Classification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824231" y="3951899"/>
            <a:ext cx="48843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/>
              <a:t>With </a:t>
            </a:r>
            <a:r>
              <a:rPr lang="en-US" altLang="zh-CN" sz="2000" dirty="0"/>
              <a:t>attention </a:t>
            </a:r>
            <a:r>
              <a:rPr lang="en-US" altLang="zh-CN" sz="2000" dirty="0" smtClean="0"/>
              <a:t>mechanism</a:t>
            </a:r>
            <a:r>
              <a:rPr lang="en-US" altLang="zh-CN" sz="2000" b="1" dirty="0" smtClean="0"/>
              <a:t>, </a:t>
            </a:r>
            <a:r>
              <a:rPr lang="en-US" sz="2000" b="1" dirty="0" smtClean="0"/>
              <a:t>MN-sentiment </a:t>
            </a:r>
            <a:r>
              <a:rPr lang="en-US" altLang="zh-CN" sz="2000" dirty="0"/>
              <a:t>can </a:t>
            </a:r>
            <a:r>
              <a:rPr lang="en-US" altLang="zh-CN" sz="2000" dirty="0" smtClean="0"/>
              <a:t>automatically identify the </a:t>
            </a:r>
            <a:r>
              <a:rPr lang="en-US" altLang="zh-CN" sz="2000" b="1" dirty="0" smtClean="0"/>
              <a:t>sentiment </a:t>
            </a:r>
            <a:r>
              <a:rPr lang="en-US" altLang="zh-CN" sz="2000" b="1" dirty="0"/>
              <a:t>words </a:t>
            </a:r>
            <a:r>
              <a:rPr lang="en-US" altLang="zh-CN" sz="2000" dirty="0" smtClean="0"/>
              <a:t>useful for the sentiment classification.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09441" y="1869380"/>
            <a:ext cx="3768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Objective: Minimize source domain sentiment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classification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error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63431" y="1259473"/>
            <a:ext cx="36731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Sentiment Classification: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324" y="1159646"/>
            <a:ext cx="496891" cy="5763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0429" y="1193582"/>
            <a:ext cx="428554" cy="5251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68146" y="2396949"/>
            <a:ext cx="4193991" cy="3207230"/>
            <a:chOff x="66713" y="3912201"/>
            <a:chExt cx="3678922" cy="2568278"/>
          </a:xfrm>
        </p:grpSpPr>
        <p:grpSp>
          <p:nvGrpSpPr>
            <p:cNvPr id="4" name="Group 3"/>
            <p:cNvGrpSpPr/>
            <p:nvPr/>
          </p:nvGrpSpPr>
          <p:grpSpPr>
            <a:xfrm>
              <a:off x="66713" y="3912201"/>
              <a:ext cx="3678922" cy="2568278"/>
              <a:chOff x="66713" y="3912201"/>
              <a:chExt cx="3678922" cy="25682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/>
                  <p:cNvSpPr/>
                  <p:nvPr/>
                </p:nvSpPr>
                <p:spPr>
                  <a:xfrm>
                    <a:off x="680464" y="3912201"/>
                    <a:ext cx="2792557" cy="34297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</a:t>
                    </a:r>
                    <a:r>
                      <a:rPr lang="en-US" altLang="zh-CN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nput: </a:t>
                    </a:r>
                    <a:r>
                      <a:rPr lang="en-US" altLang="zh-C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</a:t>
                    </a:r>
                    <a:r>
                      <a:rPr lang="en-US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ource labeled data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sup>
                        </m:sSubSup>
                      </m:oMath>
                    </a14:m>
                    <a:endParaRPr lang="en-SG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5" name="Rectangle 1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464" y="3912201"/>
                    <a:ext cx="2792557" cy="342979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t="-285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6" name="Group 25"/>
              <p:cNvGrpSpPr/>
              <p:nvPr/>
            </p:nvGrpSpPr>
            <p:grpSpPr>
              <a:xfrm>
                <a:off x="680464" y="4223761"/>
                <a:ext cx="3065171" cy="2256718"/>
                <a:chOff x="-1532586" y="1557774"/>
                <a:chExt cx="3065171" cy="2256718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-1532586" y="1920183"/>
                  <a:ext cx="30651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Compact</a:t>
                  </a:r>
                  <a:r>
                    <a:rPr lang="en-US" dirty="0"/>
                    <a:t>; easy to operate; very good picture quality; looks sharp!</a:t>
                  </a:r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-1508652" y="1557774"/>
                  <a:ext cx="2841416" cy="2256718"/>
                  <a:chOff x="-1508652" y="1557774"/>
                  <a:chExt cx="2841416" cy="2256718"/>
                </a:xfrm>
              </p:grpSpPr>
              <p:sp>
                <p:nvSpPr>
                  <p:cNvPr id="29" name="Rectangle 28"/>
                  <p:cNvSpPr/>
                  <p:nvPr/>
                </p:nvSpPr>
                <p:spPr>
                  <a:xfrm>
                    <a:off x="-1498818" y="1557774"/>
                    <a:ext cx="2797814" cy="225671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-683097" y="1557774"/>
                    <a:ext cx="12141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Electronics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-1498818" y="1927106"/>
                    <a:ext cx="2817482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Rectangle 32"/>
                  <p:cNvSpPr/>
                  <p:nvPr/>
                </p:nvSpPr>
                <p:spPr>
                  <a:xfrm>
                    <a:off x="-1459793" y="2891162"/>
                    <a:ext cx="2792557" cy="73938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 smtClean="0"/>
                      <a:t>It </a:t>
                    </a:r>
                    <a:r>
                      <a:rPr lang="en-US" dirty="0"/>
                      <a:t>is also quite blurry in very dark settings. I will </a:t>
                    </a:r>
                    <a:r>
                      <a:rPr lang="en-US" dirty="0" smtClean="0"/>
                      <a:t>never buy </a:t>
                    </a:r>
                    <a:r>
                      <a:rPr lang="en-US" dirty="0"/>
                      <a:t>HP again.</a:t>
                    </a:r>
                  </a:p>
                </p:txBody>
              </p: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-1508652" y="2850199"/>
                    <a:ext cx="2817482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713" y="4759638"/>
                <a:ext cx="496891" cy="576393"/>
              </a:xfrm>
              <a:prstGeom prst="rect">
                <a:avLst/>
              </a:prstGeom>
            </p:spPr>
          </p:pic>
        </p:grp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167" y="5756249"/>
              <a:ext cx="428554" cy="525129"/>
            </a:xfrm>
            <a:prstGeom prst="rect">
              <a:avLst/>
            </a:prstGeom>
          </p:spPr>
        </p:pic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24" name="Rectangle 23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8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899" y="1315556"/>
            <a:ext cx="3162568" cy="4470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54" y="273476"/>
            <a:ext cx="10515600" cy="7307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2. Memory Network based Domain Classification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9458" y="892602"/>
            <a:ext cx="2641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Domain classification: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83802" y="1332868"/>
            <a:ext cx="3984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bjective: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Maximize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domain classification error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42671" y="734731"/>
            <a:ext cx="4072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endParaRPr lang="en-US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63100" y="734730"/>
            <a:ext cx="40722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358925" y="1458100"/>
            <a:ext cx="4683746" cy="3979672"/>
            <a:chOff x="1358925" y="1458100"/>
            <a:chExt cx="4683746" cy="3979672"/>
          </a:xfrm>
        </p:grpSpPr>
        <p:grpSp>
          <p:nvGrpSpPr>
            <p:cNvPr id="7" name="Group 6"/>
            <p:cNvGrpSpPr/>
            <p:nvPr/>
          </p:nvGrpSpPr>
          <p:grpSpPr>
            <a:xfrm>
              <a:off x="5345787" y="1458100"/>
              <a:ext cx="526289" cy="3979672"/>
              <a:chOff x="6977231" y="867176"/>
              <a:chExt cx="699818" cy="527086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6977231" y="4440262"/>
                    <a:ext cx="531940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77231" y="4440262"/>
                    <a:ext cx="531940" cy="40011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12308" b="-367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Left Brace 10"/>
              <p:cNvSpPr/>
              <p:nvPr/>
            </p:nvSpPr>
            <p:spPr>
              <a:xfrm>
                <a:off x="7470309" y="2993947"/>
                <a:ext cx="170827" cy="3144095"/>
              </a:xfrm>
              <a:prstGeom prst="leftBrac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7064761" y="1410029"/>
                    <a:ext cx="509498" cy="40011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000" b="1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sz="20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oMath>
                      </m:oMathPara>
                    </a14:m>
                    <a:endParaRPr lang="en-US" sz="2000" b="1" dirty="0"/>
                  </a:p>
                </p:txBody>
              </p:sp>
            </mc:Choice>
            <mc:Fallback xmlns="">
              <p:sp>
                <p:nvSpPr>
                  <p:cNvPr id="11" name="Rectangle 1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64761" y="1410029"/>
                    <a:ext cx="509498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r="-3175" b="-28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Left Brace 12"/>
              <p:cNvSpPr/>
              <p:nvPr/>
            </p:nvSpPr>
            <p:spPr>
              <a:xfrm>
                <a:off x="7503232" y="867176"/>
                <a:ext cx="173817" cy="1306665"/>
              </a:xfrm>
              <a:prstGeom prst="leftBrac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358925" y="1859898"/>
              <a:ext cx="4683746" cy="2784536"/>
              <a:chOff x="1358925" y="1859898"/>
              <a:chExt cx="4683746" cy="2784536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1358925" y="3813437"/>
                <a:ext cx="417512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600" b="1" dirty="0"/>
                  <a:t>MN-domain</a:t>
                </a:r>
                <a:r>
                  <a:rPr lang="en-US" sz="1600" dirty="0"/>
                  <a:t> is optimized to </a:t>
                </a:r>
                <a:r>
                  <a:rPr lang="en-US" altLang="zh-CN" sz="1600" dirty="0"/>
                  <a:t>make the domain classifier indiscriminative between the samples from the source and target domains</a:t>
                </a:r>
                <a:endParaRPr lang="en-US" sz="1600" dirty="0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1358925" y="1859898"/>
                <a:ext cx="468374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20000"/>
                  </a:spcBef>
                  <a:defRPr/>
                </a:pPr>
                <a:r>
                  <a:rPr lang="en-US" sz="1600" b="1" dirty="0"/>
                  <a:t>Domain classifier </a:t>
                </a:r>
                <a:r>
                  <a:rPr lang="en-US" sz="1600" dirty="0"/>
                  <a:t>is optimized to distinguish the samples from the source and target domains.</a:t>
                </a:r>
              </a:p>
            </p:txBody>
          </p:sp>
        </p:grpSp>
      </p:grpSp>
      <p:grpSp>
        <p:nvGrpSpPr>
          <p:cNvPr id="72" name="Group 71"/>
          <p:cNvGrpSpPr/>
          <p:nvPr/>
        </p:nvGrpSpPr>
        <p:grpSpPr>
          <a:xfrm>
            <a:off x="1977817" y="2444673"/>
            <a:ext cx="1722411" cy="1377517"/>
            <a:chOff x="1977817" y="2444673"/>
            <a:chExt cx="1722411" cy="1377517"/>
          </a:xfrm>
        </p:grpSpPr>
        <p:sp>
          <p:nvSpPr>
            <p:cNvPr id="51" name="Up-Down Arrow 50"/>
            <p:cNvSpPr/>
            <p:nvPr/>
          </p:nvSpPr>
          <p:spPr>
            <a:xfrm>
              <a:off x="3402911" y="2444673"/>
              <a:ext cx="297317" cy="1377517"/>
            </a:xfrm>
            <a:prstGeom prst="up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977817" y="2873360"/>
              <a:ext cx="14686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  <a:defRPr/>
              </a:pP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Adversarial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09087" y="5263640"/>
            <a:ext cx="57569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/>
              <a:t>With </a:t>
            </a:r>
            <a:r>
              <a:rPr lang="en-US" altLang="zh-CN" sz="2000" dirty="0" smtClean="0"/>
              <a:t>the attention </a:t>
            </a:r>
            <a:r>
              <a:rPr lang="en-US" altLang="zh-CN" sz="2000" dirty="0"/>
              <a:t>mechanism</a:t>
            </a:r>
            <a:r>
              <a:rPr lang="en-US" altLang="zh-CN" sz="2000" b="1" dirty="0"/>
              <a:t>, </a:t>
            </a:r>
            <a:r>
              <a:rPr lang="en-US" sz="2000" b="1" dirty="0" smtClean="0"/>
              <a:t>MN-domain </a:t>
            </a:r>
            <a:r>
              <a:rPr lang="en-US" altLang="zh-CN" sz="2000" dirty="0" smtClean="0"/>
              <a:t>can automatically capture the </a:t>
            </a:r>
            <a:r>
              <a:rPr lang="en-US" altLang="zh-CN" sz="2000" b="1" dirty="0" smtClean="0"/>
              <a:t>domain-shared words </a:t>
            </a:r>
            <a:r>
              <a:rPr lang="en-US" altLang="zh-CN" sz="2000" dirty="0" smtClean="0"/>
              <a:t>in order to </a:t>
            </a:r>
            <a:r>
              <a:rPr lang="en-US" altLang="zh-CN" sz="2400" b="1" dirty="0" smtClean="0"/>
              <a:t>confuse</a:t>
            </a:r>
            <a:r>
              <a:rPr lang="en-US" altLang="zh-CN" sz="2400" dirty="0" smtClean="0"/>
              <a:t> </a:t>
            </a:r>
            <a:r>
              <a:rPr lang="en-US" altLang="zh-CN" sz="2000" dirty="0" smtClean="0"/>
              <a:t>the domain classifier.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8865980" y="2629231"/>
            <a:ext cx="3504771" cy="2822175"/>
            <a:chOff x="8827880" y="3892436"/>
            <a:chExt cx="3504771" cy="2822175"/>
          </a:xfrm>
        </p:grpSpPr>
        <p:sp>
          <p:nvSpPr>
            <p:cNvPr id="55" name="TextBox 54"/>
            <p:cNvSpPr txBox="1"/>
            <p:nvPr/>
          </p:nvSpPr>
          <p:spPr>
            <a:xfrm>
              <a:off x="9267480" y="4691229"/>
              <a:ext cx="3065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Compact</a:t>
              </a:r>
              <a:r>
                <a:rPr lang="en-US" dirty="0"/>
                <a:t>; easy to operate; very good picture quality; looks </a:t>
              </a:r>
              <a:r>
                <a:rPr lang="en-US" dirty="0" smtClean="0"/>
                <a:t>sharp!</a:t>
              </a:r>
              <a:endParaRPr lang="en-US" dirty="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128122" y="4467122"/>
              <a:ext cx="12141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Electronics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827880" y="3892436"/>
              <a:ext cx="3278395" cy="2822175"/>
              <a:chOff x="8827880" y="3892436"/>
              <a:chExt cx="3278395" cy="282217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9213186" y="5791281"/>
                <a:ext cx="28930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Very </a:t>
                </a:r>
                <a:r>
                  <a:rPr lang="en-US" dirty="0"/>
                  <a:t>realistic shooting action and good plots. We played this and </a:t>
                </a:r>
                <a:r>
                  <a:rPr lang="en-US" dirty="0" smtClean="0"/>
                  <a:t>were hooked</a:t>
                </a:r>
                <a:r>
                  <a:rPr lang="en-US" dirty="0"/>
                  <a:t>.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9267480" y="4489938"/>
                <a:ext cx="2721749" cy="216961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>
                <a:off x="9280584" y="5573409"/>
                <a:ext cx="2708645" cy="83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8" name="Rectangle 57"/>
              <p:cNvSpPr/>
              <p:nvPr/>
            </p:nvSpPr>
            <p:spPr>
              <a:xfrm>
                <a:off x="8858354" y="4639376"/>
                <a:ext cx="346282" cy="77247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</a:t>
                </a:r>
                <a:endParaRPr lang="en-US" sz="4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827880" y="5711960"/>
                <a:ext cx="407229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9989192" y="5528911"/>
                <a:ext cx="1447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Video Games</a:t>
                </a:r>
                <a:endParaRPr 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Rectangle 69"/>
                  <p:cNvSpPr/>
                  <p:nvPr/>
                </p:nvSpPr>
                <p:spPr>
                  <a:xfrm>
                    <a:off x="9122283" y="3892436"/>
                    <a:ext cx="2792557" cy="8248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</a:t>
                    </a:r>
                    <a:r>
                      <a:rPr lang="en-US" altLang="zh-C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nput: 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Source 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data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Target unlabeled data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SG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spcBef>
                        <a:spcPct val="20000"/>
                      </a:spcBef>
                      <a:defRPr/>
                    </a:pP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70" name="Rectangle 6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2283" y="3892436"/>
                    <a:ext cx="2792557" cy="82484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7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35" name="Rectangle 34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745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342" y="1486956"/>
            <a:ext cx="4980582" cy="3968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11" y="171502"/>
            <a:ext cx="12170688" cy="828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3. Multi-task Learning: </a:t>
            </a: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Adversarial Memory Network (AMN)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2227" y="5449758"/>
            <a:ext cx="64091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In order to identify the </a:t>
            </a:r>
            <a:r>
              <a:rPr lang="en-US" altLang="zh-CN" sz="1600" b="1" dirty="0" smtClean="0"/>
              <a:t>pivots</a:t>
            </a:r>
            <a:r>
              <a:rPr lang="en-US" altLang="zh-CN" sz="1600" dirty="0" smtClean="0"/>
              <a:t> automatically, MN-sentiment &amp; MN-domain </a:t>
            </a:r>
            <a:r>
              <a:rPr lang="en-US" altLang="zh-CN" sz="1600" b="1" dirty="0" smtClean="0"/>
              <a:t>share all parameters</a:t>
            </a:r>
            <a:r>
              <a:rPr lang="en-US" altLang="zh-CN" sz="1600" dirty="0" smtClean="0"/>
              <a:t>, and are </a:t>
            </a:r>
            <a:r>
              <a:rPr lang="en-US" sz="1600" dirty="0" smtClean="0"/>
              <a:t>simultaneously optimized to: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237759" y="1190513"/>
            <a:ext cx="3673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Classification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51136" y="1190513"/>
            <a:ext cx="3673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1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Sentiment Classification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284316" y="2704161"/>
            <a:ext cx="3362241" cy="2568278"/>
            <a:chOff x="680464" y="3912201"/>
            <a:chExt cx="3362241" cy="2568278"/>
          </a:xfrm>
        </p:grpSpPr>
        <p:grpSp>
          <p:nvGrpSpPr>
            <p:cNvPr id="59" name="Group 58"/>
            <p:cNvGrpSpPr/>
            <p:nvPr/>
          </p:nvGrpSpPr>
          <p:grpSpPr>
            <a:xfrm>
              <a:off x="680464" y="3912201"/>
              <a:ext cx="3362241" cy="2568278"/>
              <a:chOff x="680464" y="3912201"/>
              <a:chExt cx="3362241" cy="256827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Rectangle 60"/>
                  <p:cNvSpPr/>
                  <p:nvPr/>
                </p:nvSpPr>
                <p:spPr>
                  <a:xfrm>
                    <a:off x="680464" y="3912201"/>
                    <a:ext cx="2792557" cy="3115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</a:t>
                    </a:r>
                    <a:r>
                      <a:rPr lang="en-US" altLang="zh-C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nput: </a:t>
                    </a:r>
                    <a:r>
                      <a:rPr lang="en-US" altLang="zh-CN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ource labeled data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smtClean="0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sup>
                        </m:sSubSup>
                      </m:oMath>
                    </a14:m>
                    <a:endParaRPr lang="en-SG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1" name="Rectangle 6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464" y="3912201"/>
                    <a:ext cx="2792557" cy="31156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961" b="-196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62" name="Group 61"/>
              <p:cNvGrpSpPr/>
              <p:nvPr/>
            </p:nvGrpSpPr>
            <p:grpSpPr>
              <a:xfrm>
                <a:off x="680464" y="4223761"/>
                <a:ext cx="3065171" cy="2256718"/>
                <a:chOff x="-1532586" y="1557774"/>
                <a:chExt cx="3065171" cy="2256718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-1532586" y="1920183"/>
                  <a:ext cx="3065171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Compact</a:t>
                  </a:r>
                  <a:r>
                    <a:rPr lang="en-US" dirty="0"/>
                    <a:t>; easy to operate; very good picture quality; looks sharp!</a:t>
                  </a: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-1508652" y="1557774"/>
                  <a:ext cx="2841416" cy="2256718"/>
                  <a:chOff x="-1508652" y="1557774"/>
                  <a:chExt cx="2841416" cy="2256718"/>
                </a:xfrm>
              </p:grpSpPr>
              <p:sp>
                <p:nvSpPr>
                  <p:cNvPr id="66" name="Rectangle 65"/>
                  <p:cNvSpPr/>
                  <p:nvPr/>
                </p:nvSpPr>
                <p:spPr>
                  <a:xfrm>
                    <a:off x="-1498818" y="1557774"/>
                    <a:ext cx="2797814" cy="225671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/>
                  <p:cNvSpPr/>
                  <p:nvPr/>
                </p:nvSpPr>
                <p:spPr>
                  <a:xfrm>
                    <a:off x="-683097" y="1557774"/>
                    <a:ext cx="121417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Electronics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p:txBody>
              </p: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-1498818" y="1927106"/>
                    <a:ext cx="2817482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Rectangle 68"/>
                  <p:cNvSpPr/>
                  <p:nvPr/>
                </p:nvSpPr>
                <p:spPr>
                  <a:xfrm>
                    <a:off x="-1459793" y="2891162"/>
                    <a:ext cx="2792557" cy="92333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dirty="0" smtClean="0"/>
                      <a:t>It </a:t>
                    </a:r>
                    <a:r>
                      <a:rPr lang="en-US" dirty="0"/>
                      <a:t>is also quite blurry in very dark settings. I will </a:t>
                    </a:r>
                    <a:r>
                      <a:rPr lang="en-US" dirty="0" err="1"/>
                      <a:t>never_buy</a:t>
                    </a:r>
                    <a:r>
                      <a:rPr lang="en-US" dirty="0"/>
                      <a:t> HP again.</a:t>
                    </a:r>
                  </a:p>
                </p:txBody>
              </p:sp>
              <p:cxnSp>
                <p:nvCxnSpPr>
                  <p:cNvPr id="70" name="Straight Connector 69"/>
                  <p:cNvCxnSpPr/>
                  <p:nvPr/>
                </p:nvCxnSpPr>
                <p:spPr>
                  <a:xfrm>
                    <a:off x="-1508652" y="2850199"/>
                    <a:ext cx="2817482" cy="0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45814" y="4824309"/>
                <a:ext cx="496891" cy="576393"/>
              </a:xfrm>
              <a:prstGeom prst="rect">
                <a:avLst/>
              </a:prstGeom>
            </p:spPr>
          </p:pic>
        </p:grp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14151" y="5786753"/>
              <a:ext cx="428554" cy="525129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8830754" y="2450264"/>
            <a:ext cx="3474845" cy="2822175"/>
            <a:chOff x="8857806" y="3892436"/>
            <a:chExt cx="3474845" cy="2822175"/>
          </a:xfrm>
        </p:grpSpPr>
        <p:sp>
          <p:nvSpPr>
            <p:cNvPr id="72" name="TextBox 71"/>
            <p:cNvSpPr txBox="1"/>
            <p:nvPr/>
          </p:nvSpPr>
          <p:spPr>
            <a:xfrm>
              <a:off x="9267480" y="4691229"/>
              <a:ext cx="30651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Compact</a:t>
              </a:r>
              <a:r>
                <a:rPr lang="en-US" dirty="0"/>
                <a:t>; easy to operate; very good picture quality; looks </a:t>
              </a:r>
              <a:r>
                <a:rPr lang="en-US" dirty="0" smtClean="0"/>
                <a:t>sharp!</a:t>
              </a:r>
              <a:endParaRPr lang="en-US" dirty="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128122" y="4467122"/>
              <a:ext cx="12141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chemeClr val="accent1">
                      <a:lumMod val="50000"/>
                    </a:schemeClr>
                  </a:solidFill>
                </a:rPr>
                <a:t>Electronics</a:t>
              </a:r>
              <a:endParaRPr lang="en-US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8857806" y="3892436"/>
              <a:ext cx="3248469" cy="2822175"/>
              <a:chOff x="8857806" y="3892436"/>
              <a:chExt cx="3248469" cy="2822175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9213186" y="5791281"/>
                <a:ext cx="2893089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Very </a:t>
                </a:r>
                <a:r>
                  <a:rPr lang="en-US" dirty="0"/>
                  <a:t>realistic shooting action and good plots. We played this and </a:t>
                </a:r>
                <a:r>
                  <a:rPr lang="en-US" dirty="0" smtClean="0"/>
                  <a:t>were hooked</a:t>
                </a:r>
                <a:r>
                  <a:rPr lang="en-US" dirty="0"/>
                  <a:t>.</a:t>
                </a: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9267480" y="4489938"/>
                <a:ext cx="2721749" cy="216961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/>
              <p:cNvCxnSpPr/>
              <p:nvPr/>
            </p:nvCxnSpPr>
            <p:spPr>
              <a:xfrm>
                <a:off x="9280584" y="5573409"/>
                <a:ext cx="2708645" cy="833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8860251" y="4643349"/>
                <a:ext cx="407229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</a:t>
                </a:r>
                <a:endParaRPr lang="en-US" sz="44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857806" y="5723582"/>
                <a:ext cx="407229" cy="76944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9989192" y="5528911"/>
                <a:ext cx="14478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Video Games</a:t>
                </a:r>
                <a:endParaRPr 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le 80"/>
                  <p:cNvSpPr/>
                  <p:nvPr/>
                </p:nvSpPr>
                <p:spPr>
                  <a:xfrm>
                    <a:off x="9122283" y="3892436"/>
                    <a:ext cx="2792557" cy="82484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</a:t>
                    </a:r>
                    <a:r>
                      <a:rPr lang="en-US" altLang="zh-C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nput: </a:t>
                    </a: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Source </a:t>
                    </a:r>
                    <a:r>
                      <a:rPr lang="en-US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data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a14:m>
                    <a:endParaRPr lang="en-US" sz="1400" dirty="0" smtClean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spcBef>
                        <a:spcPct val="20000"/>
                      </a:spcBef>
                      <a:defRPr/>
                    </a:pPr>
                    <a:r>
                      <a: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Target unlabeled data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>
                                <a:latin typeface="Cambria Math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sub>
                        </m:sSub>
                      </m:oMath>
                    </a14:m>
                    <a:endParaRPr lang="en-SG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>
                      <a:spcBef>
                        <a:spcPct val="20000"/>
                      </a:spcBef>
                      <a:defRPr/>
                    </a:pPr>
                    <a:endParaRPr lang="en-US" sz="14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81" name="Rectangle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22283" y="3892436"/>
                    <a:ext cx="2792557" cy="82484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4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3" name="Rectangle 12"/>
          <p:cNvSpPr/>
          <p:nvPr/>
        </p:nvSpPr>
        <p:spPr>
          <a:xfrm>
            <a:off x="3389524" y="5968294"/>
            <a:ext cx="7296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sentiment classification error in the source </a:t>
            </a:r>
            <a:r>
              <a:rPr lang="en-US" sz="1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domain.</a:t>
            </a:r>
            <a:endParaRPr lang="en-US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89524" y="6244428"/>
            <a:ext cx="4116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domain classification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error.</a:t>
            </a:r>
            <a:endParaRPr lang="en-US" sz="1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35" name="Rectangle 34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013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86485"/>
            <a:ext cx="11620500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Empirical Tests: Books, DVD, Electronics and Kitchen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639" y="2173574"/>
            <a:ext cx="7277672" cy="2186424"/>
          </a:xfrm>
        </p:spPr>
      </p:pic>
      <p:sp>
        <p:nvSpPr>
          <p:cNvPr id="5" name="TextBox 4"/>
          <p:cNvSpPr txBox="1"/>
          <p:nvPr/>
        </p:nvSpPr>
        <p:spPr>
          <a:xfrm>
            <a:off x="656744" y="1508688"/>
            <a:ext cx="815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800" dirty="0" smtClean="0"/>
              <a:t>Amazon multi-domain </a:t>
            </a:r>
            <a:r>
              <a:rPr lang="en-US" altLang="zh-CN" sz="2800" dirty="0" smtClean="0"/>
              <a:t>r</a:t>
            </a:r>
            <a:r>
              <a:rPr lang="en-US" sz="2800" dirty="0" smtClean="0"/>
              <a:t>eview dataset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49311" y="4643606"/>
            <a:ext cx="1037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Table: Statistics </a:t>
            </a:r>
            <a:r>
              <a:rPr lang="en-US" sz="2400" dirty="0"/>
              <a:t>of the Amazon reviews dataset including the number </a:t>
            </a:r>
            <a:endParaRPr lang="en-US" sz="2400" dirty="0" smtClean="0"/>
          </a:p>
          <a:p>
            <a:pPr algn="just"/>
            <a:r>
              <a:rPr lang="en-US" sz="2400" dirty="0" smtClean="0"/>
              <a:t>of </a:t>
            </a:r>
            <a:r>
              <a:rPr lang="en-US" sz="2400" dirty="0"/>
              <a:t>training, testing, and unlabeled reviews for each domain as well as </a:t>
            </a:r>
            <a:r>
              <a:rPr lang="en-US" sz="2400" dirty="0" smtClean="0"/>
              <a:t>the </a:t>
            </a:r>
            <a:r>
              <a:rPr lang="en-US" sz="2400" dirty="0"/>
              <a:t>portion of negative samples in the unlabeled data.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7" name="Rectangle 6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9079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8" y="2461812"/>
            <a:ext cx="5244253" cy="3923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51" y="2461811"/>
            <a:ext cx="5404309" cy="4043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4" y="0"/>
            <a:ext cx="10515600" cy="1325563"/>
          </a:xfrm>
        </p:spPr>
        <p:txBody>
          <a:bodyPr/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Comparison </a:t>
            </a:r>
            <a:r>
              <a:rPr lang="en-US" altLang="zh-CN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 Manual Pivot Selection: </a:t>
            </a:r>
            <a:br>
              <a:rPr lang="en-US" altLang="zh-CN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altLang="zh-CN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SCL [Blitzer 2006] and SFA [Pan 2010]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48" y="1592001"/>
            <a:ext cx="10515600" cy="957971"/>
          </a:xfrm>
        </p:spPr>
        <p:txBody>
          <a:bodyPr/>
          <a:lstStyle/>
          <a:p>
            <a:pPr lvl="1" algn="just"/>
            <a:r>
              <a:rPr lang="en-US" sz="2200" b="1" dirty="0" smtClean="0"/>
              <a:t>SCL</a:t>
            </a:r>
            <a:r>
              <a:rPr lang="en-US" sz="2200" b="1" dirty="0"/>
              <a:t>: </a:t>
            </a:r>
            <a:r>
              <a:rPr lang="en-US" sz="2200" dirty="0"/>
              <a:t>Structural Correspondence Learning [Blitzer et al., 2006]	</a:t>
            </a:r>
          </a:p>
          <a:p>
            <a:pPr lvl="1" algn="just"/>
            <a:r>
              <a:rPr lang="en-US" sz="2200" b="1" dirty="0"/>
              <a:t>SFA: </a:t>
            </a:r>
            <a:r>
              <a:rPr lang="en-US" sz="2200" dirty="0"/>
              <a:t>Spectral Feature Alignment [Pan et al., </a:t>
            </a:r>
            <a:r>
              <a:rPr lang="en-US" sz="2200" dirty="0" smtClean="0"/>
              <a:t>2010</a:t>
            </a:r>
            <a:r>
              <a:rPr lang="en-US" sz="2200" dirty="0"/>
              <a:t>]</a:t>
            </a:r>
            <a:endParaRPr lang="en-US" sz="2400" dirty="0" smtClean="0"/>
          </a:p>
          <a:p>
            <a:pPr marL="457200" lvl="1" indent="0" algn="just">
              <a:buNone/>
            </a:pPr>
            <a:endParaRPr lang="en-US" dirty="0" smtClean="0"/>
          </a:p>
          <a:p>
            <a:pPr marL="457200" lvl="1" indent="0" algn="just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8779" y="6340492"/>
            <a:ext cx="78592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000" dirty="0" smtClean="0"/>
              <a:t>Cross-domain </a:t>
            </a:r>
            <a:r>
              <a:rPr lang="en-US" sz="2000" dirty="0"/>
              <a:t>sentiment </a:t>
            </a:r>
            <a:r>
              <a:rPr lang="en-US" sz="2000"/>
              <a:t>classification </a:t>
            </a:r>
            <a:r>
              <a:rPr lang="en-US" sz="2000" smtClean="0"/>
              <a:t>results on Amazon </a:t>
            </a:r>
            <a:r>
              <a:rPr lang="en-US" sz="2000"/>
              <a:t>R</a:t>
            </a:r>
            <a:r>
              <a:rPr lang="en-US" sz="2000" smtClean="0"/>
              <a:t>eviews Dataset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8043" y="1876064"/>
            <a:ext cx="247619" cy="1619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8042" y="1380803"/>
            <a:ext cx="247619" cy="18095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348043" y="2195373"/>
            <a:ext cx="1057357" cy="369332"/>
            <a:chOff x="9282184" y="3174066"/>
            <a:chExt cx="1057357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2184" y="3292629"/>
              <a:ext cx="247619" cy="1904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675577" y="317406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AMN</a:t>
              </a:r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741436" y="177235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SCL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741435" y="1299305"/>
            <a:ext cx="51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SFA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9248932" y="2504412"/>
            <a:ext cx="1099110" cy="7934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478125" y="2549972"/>
            <a:ext cx="1" cy="582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7914807" y="2408120"/>
            <a:ext cx="2433235" cy="6833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25" name="Rectangle 24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721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00867"/>
            <a:ext cx="10515600" cy="1325563"/>
          </a:xfrm>
        </p:spPr>
        <p:txBody>
          <a:bodyPr/>
          <a:lstStyle/>
          <a:p>
            <a:r>
              <a:rPr lang="en-US" dirty="0" smtClean="0"/>
              <a:t>Other Deep Learning based </a:t>
            </a:r>
            <a:r>
              <a:rPr lang="en-US" dirty="0"/>
              <a:t>M</a:t>
            </a:r>
            <a:r>
              <a:rPr lang="en-US" dirty="0" smtClean="0"/>
              <a:t>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88" y="1161676"/>
            <a:ext cx="10910186" cy="266710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DANN </a:t>
            </a:r>
            <a:r>
              <a:rPr lang="en-US" sz="2400" dirty="0"/>
              <a:t>[</a:t>
            </a:r>
            <a:r>
              <a:rPr lang="en-US" sz="2400" dirty="0" err="1"/>
              <a:t>Ganin</a:t>
            </a:r>
            <a:r>
              <a:rPr lang="en-US" sz="2400" dirty="0"/>
              <a:t> et al., 2016</a:t>
            </a:r>
            <a:r>
              <a:rPr lang="en-US" sz="2400" dirty="0" smtClean="0"/>
              <a:t>]: </a:t>
            </a:r>
          </a:p>
          <a:p>
            <a:pPr lvl="1"/>
            <a:r>
              <a:rPr lang="en-US" sz="2000" dirty="0"/>
              <a:t>D</a:t>
            </a:r>
            <a:r>
              <a:rPr lang="en-US" sz="2000" dirty="0" smtClean="0"/>
              <a:t>iscrete representations, such as bag-of-n-grams.</a:t>
            </a:r>
          </a:p>
          <a:p>
            <a:pPr lvl="1"/>
            <a:r>
              <a:rPr lang="en-US" sz="2000" dirty="0" smtClean="0"/>
              <a:t>Lack </a:t>
            </a:r>
            <a:r>
              <a:rPr lang="en-US" sz="2000" dirty="0"/>
              <a:t>of interpretability </a:t>
            </a:r>
            <a:r>
              <a:rPr lang="en-US" sz="2000" dirty="0" smtClean="0"/>
              <a:t>of identify pivots.</a:t>
            </a:r>
          </a:p>
          <a:p>
            <a:r>
              <a:rPr lang="en-US" sz="2400" dirty="0" smtClean="0"/>
              <a:t>DANN + </a:t>
            </a:r>
            <a:r>
              <a:rPr lang="en-US" sz="2400" dirty="0" err="1" smtClean="0"/>
              <a:t>mSDA</a:t>
            </a:r>
            <a:r>
              <a:rPr lang="en-US" sz="2400" dirty="0"/>
              <a:t> [Chen et al.,2012]:</a:t>
            </a:r>
            <a:endParaRPr lang="en-US" sz="2400" dirty="0" smtClean="0"/>
          </a:p>
          <a:p>
            <a:pPr lvl="1"/>
            <a:r>
              <a:rPr lang="en-US" sz="2000" dirty="0"/>
              <a:t>V</a:t>
            </a:r>
            <a:r>
              <a:rPr lang="en-US" sz="2000" dirty="0" smtClean="0"/>
              <a:t>ery high-dimensional </a:t>
            </a:r>
            <a:r>
              <a:rPr lang="en-US" sz="2000" dirty="0"/>
              <a:t>representations</a:t>
            </a:r>
            <a:r>
              <a:rPr lang="en-US" altLang="zh-CN" sz="2000" dirty="0" smtClean="0"/>
              <a:t>, up to </a:t>
            </a:r>
            <a:r>
              <a:rPr lang="en-US" sz="2000" dirty="0" smtClean="0"/>
              <a:t>30000.</a:t>
            </a:r>
          </a:p>
          <a:p>
            <a:pPr lvl="1"/>
            <a:r>
              <a:rPr lang="en-US" sz="2000" dirty="0" smtClean="0"/>
              <a:t>Low speed.</a:t>
            </a:r>
          </a:p>
          <a:p>
            <a:r>
              <a:rPr lang="en-US" sz="2400" dirty="0"/>
              <a:t>Our </a:t>
            </a:r>
            <a:r>
              <a:rPr lang="en-US" sz="2400" dirty="0" smtClean="0"/>
              <a:t>Method</a:t>
            </a:r>
            <a:r>
              <a:rPr lang="en-US" sz="2400" dirty="0"/>
              <a:t>:</a:t>
            </a:r>
          </a:p>
          <a:p>
            <a:pPr lvl="1"/>
            <a:r>
              <a:rPr lang="en-US" sz="2000" dirty="0"/>
              <a:t>Distributed representations, such as word embedding.</a:t>
            </a:r>
          </a:p>
          <a:p>
            <a:pPr lvl="1"/>
            <a:r>
              <a:rPr lang="en-US" sz="2000" dirty="0"/>
              <a:t>Improve the interpretability by automatically identify </a:t>
            </a:r>
            <a:r>
              <a:rPr lang="en-US" sz="2000" dirty="0" smtClean="0"/>
              <a:t>pivots with attention mechanism.</a:t>
            </a:r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9388" y="6231135"/>
            <a:ext cx="10536112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Ganin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Yaroslav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et al. "Domain-adversarial training of neural networks." Journal of Machine Learning Research 17.59 (2016): 1-35.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6569" b="1486"/>
          <a:stretch/>
        </p:blipFill>
        <p:spPr>
          <a:xfrm>
            <a:off x="2866525" y="3758661"/>
            <a:ext cx="6075911" cy="2472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388" y="6550223"/>
            <a:ext cx="104521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Chen,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Minmin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 al. "Marginalized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denoising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autoencoders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domain adaptation." </a:t>
            </a:r>
            <a:r>
              <a:rPr lang="en-US" sz="14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arXiv</a:t>
            </a:r>
            <a:r>
              <a:rPr lang="en-US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preprint arXiv:1206.4683 (2012).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92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82" y="2421184"/>
            <a:ext cx="5395117" cy="40367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" y="2417548"/>
            <a:ext cx="5399982" cy="4040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0708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Comparison </a:t>
            </a:r>
            <a:r>
              <a:rPr lang="en-US" altLang="zh-CN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with Existing Deep-learning Methods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7382" y="801330"/>
            <a:ext cx="1051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Deep learning methods based on adversarial training:</a:t>
            </a:r>
          </a:p>
          <a:p>
            <a:pPr lvl="1" algn="just"/>
            <a:r>
              <a:rPr lang="en-US" sz="2200" b="1" dirty="0"/>
              <a:t>DANN: </a:t>
            </a:r>
            <a:r>
              <a:rPr lang="en-US" sz="2200" dirty="0"/>
              <a:t>Domain-Adversarial Training of Neural Networks [</a:t>
            </a:r>
            <a:r>
              <a:rPr lang="en-US" sz="2200" dirty="0" err="1"/>
              <a:t>Ganin</a:t>
            </a:r>
            <a:r>
              <a:rPr lang="en-US" sz="2200" dirty="0"/>
              <a:t> et al., 2016]</a:t>
            </a:r>
          </a:p>
          <a:p>
            <a:pPr lvl="1" algn="just"/>
            <a:r>
              <a:rPr lang="en-US" sz="2200" b="1" dirty="0" err="1"/>
              <a:t>DAmSDA</a:t>
            </a:r>
            <a:r>
              <a:rPr lang="en-US" sz="2200" b="1" dirty="0"/>
              <a:t>: </a:t>
            </a:r>
            <a:r>
              <a:rPr lang="en-US" sz="2200" dirty="0"/>
              <a:t>DANN [</a:t>
            </a:r>
            <a:r>
              <a:rPr lang="en-US" sz="2200" dirty="0" err="1"/>
              <a:t>Ganin</a:t>
            </a:r>
            <a:r>
              <a:rPr lang="en-US" sz="2200" dirty="0"/>
              <a:t> et al., 2016] + </a:t>
            </a:r>
            <a:r>
              <a:rPr lang="en-US" sz="2200" dirty="0" err="1"/>
              <a:t>mSDA</a:t>
            </a:r>
            <a:r>
              <a:rPr lang="en-US" sz="2200" dirty="0"/>
              <a:t> [Chen et al.,2012]	</a:t>
            </a:r>
          </a:p>
          <a:p>
            <a:pPr lvl="1" algn="just"/>
            <a:r>
              <a:rPr lang="en-US" sz="2200" b="1" dirty="0"/>
              <a:t>DACNN:    </a:t>
            </a:r>
            <a:r>
              <a:rPr lang="en-US" sz="2200" dirty="0"/>
              <a:t>DANN [</a:t>
            </a:r>
            <a:r>
              <a:rPr lang="en-US" sz="2200" dirty="0" err="1"/>
              <a:t>Ganin</a:t>
            </a:r>
            <a:r>
              <a:rPr lang="en-US" sz="2200" dirty="0"/>
              <a:t> et al., 2016] + CNN [Kim, 2014</a:t>
            </a:r>
            <a:r>
              <a:rPr lang="en-US" sz="2200" dirty="0" smtClean="0"/>
              <a:t>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0465" y="3099105"/>
            <a:ext cx="234266" cy="199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5831" y="3506447"/>
            <a:ext cx="247619" cy="1722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830" y="2731178"/>
            <a:ext cx="247620" cy="1752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590465" y="3781884"/>
            <a:ext cx="1057357" cy="369332"/>
            <a:chOff x="9282184" y="3174066"/>
            <a:chExt cx="1057357" cy="3693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82184" y="3292629"/>
              <a:ext cx="247619" cy="19047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675577" y="317406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AMN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963657" y="2634148"/>
            <a:ext cx="75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DANN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963656" y="3005487"/>
            <a:ext cx="101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DAmSDA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963656" y="3405193"/>
            <a:ext cx="87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DACNN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19" name="Rectangle 18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11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68650"/>
            <a:ext cx="10515600" cy="993413"/>
          </a:xfrm>
        </p:spPr>
        <p:txBody>
          <a:bodyPr/>
          <a:lstStyle/>
          <a:p>
            <a:r>
              <a:rPr lang="en-US" dirty="0" smtClean="0"/>
              <a:t>Visualization of Attention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4" y="1515680"/>
            <a:ext cx="13769871" cy="555015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36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52" y="323850"/>
            <a:ext cx="10515600" cy="900113"/>
          </a:xfrm>
        </p:spPr>
        <p:txBody>
          <a:bodyPr/>
          <a:lstStyle/>
          <a:p>
            <a:r>
              <a:rPr lang="en-US" dirty="0"/>
              <a:t>Visualization of Attention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96" y="1450007"/>
            <a:ext cx="8827008" cy="4273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9344" y="5849427"/>
            <a:ext cx="72344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Figure 8</a:t>
            </a:r>
            <a:r>
              <a:rPr lang="en-US" sz="2200" dirty="0" smtClean="0"/>
              <a:t>: </a:t>
            </a:r>
            <a:r>
              <a:rPr lang="en-US" sz="2200" dirty="0"/>
              <a:t>Samples of pivots captured by AMN in the </a:t>
            </a:r>
            <a:r>
              <a:rPr lang="en-US" sz="2200" dirty="0" smtClean="0"/>
              <a:t>E-&gt;K </a:t>
            </a:r>
            <a:r>
              <a:rPr lang="en-US" sz="2200" dirty="0"/>
              <a:t>task.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  <p:sp>
        <p:nvSpPr>
          <p:cNvPr id="6" name="Rectangle 5"/>
          <p:cNvSpPr/>
          <p:nvPr/>
        </p:nvSpPr>
        <p:spPr>
          <a:xfrm>
            <a:off x="11353800" y="6356350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CB0A8459-2DDB-47F0-AFCD-238B9C9CCB4C}" type="slidenum">
              <a:rPr lang="zh-CN" altLang="en-US"/>
              <a:pPr>
                <a:defRPr/>
              </a:pPr>
              <a:t>48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8366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b="1" dirty="0">
                <a:latin typeface="Microsoft YaHei" charset="0"/>
                <a:ea typeface="Microsoft YaHei" charset="0"/>
                <a:cs typeface="Microsoft YaHei" charset="0"/>
              </a:rPr>
              <a:t>迁移学习</a:t>
            </a:r>
            <a:r>
              <a:rPr lang="en-US" altLang="zh-CN" b="1" dirty="0">
                <a:latin typeface="Microsoft YaHei" charset="0"/>
                <a:ea typeface="Microsoft YaHei" charset="0"/>
                <a:cs typeface="Microsoft YaHei" charset="0"/>
              </a:rPr>
              <a:t> Transfer Learning</a:t>
            </a:r>
            <a:endParaRPr lang="en-US" b="1" dirty="0">
              <a:latin typeface="Microsoft YaHei" charset="0"/>
              <a:ea typeface="Microsoft YaHei" charset="0"/>
              <a:cs typeface="Microsoft YaHei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467" y="1777587"/>
            <a:ext cx="6856947" cy="470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Common Dialogue States and Personalized Q-function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2832100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altLang="zh-CN" dirty="0" smtClean="0"/>
                  <a:t>How to transfer personalized policy across users with different preferences?</a:t>
                </a:r>
              </a:p>
              <a:p>
                <a:r>
                  <a:rPr lang="en-US" altLang="zh-CN" dirty="0" smtClean="0"/>
                  <a:t>Input</a:t>
                </a:r>
                <a:r>
                  <a:rPr lang="en-US" altLang="zh-CN" dirty="0"/>
                  <a:t>:</a:t>
                </a:r>
              </a:p>
              <a:p>
                <a:pPr lvl="1"/>
                <a:r>
                  <a:rPr lang="en-US" altLang="zh-CN" dirty="0"/>
                  <a:t>Abundant historical dialog sessions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sup>
                        </m:sSub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 from the source users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dirty="0" smtClean="0"/>
                  <a:t>, where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altLang="zh-CN" dirty="0"/>
                  <a:t> is the user utterance of user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altLang="zh-CN" dirty="0"/>
                  <a:t> is corresponding the system reply in the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-</a:t>
                </a:r>
                <a:r>
                  <a:rPr lang="en-US" dirty="0" err="1"/>
                  <a:t>th</a:t>
                </a:r>
                <a:r>
                  <a:rPr lang="en-US" dirty="0"/>
                  <a:t> round</a:t>
                </a:r>
                <a:r>
                  <a:rPr lang="en-US" dirty="0" smtClean="0"/>
                  <a:t>.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A few historical dialog sessions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{</m:t>
                    </m:r>
                    <m:d>
                      <m:dPr>
                        <m:begChr m:val="{"/>
                        <m:endChr m:val="}"/>
                        <m:ctrlPr>
                          <a:rPr lang="en-US" altLang="zh-CN" i="1"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p>
                        </m:sSub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sup>
                        </m:sSubSup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 of a target user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Output:</a:t>
                </a:r>
              </a:p>
              <a:p>
                <a:pPr lvl="1"/>
                <a:r>
                  <a:rPr lang="en-US" altLang="zh-CN" dirty="0"/>
                  <a:t>Dialogue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altLang="zh-CN" dirty="0"/>
                  <a:t> for the target </a:t>
                </a:r>
                <a:r>
                  <a:rPr lang="en-US" altLang="zh-CN" dirty="0" smtClean="0"/>
                  <a:t>user that </a:t>
                </a:r>
                <a:r>
                  <a:rPr lang="en-US" altLang="zh-CN" dirty="0"/>
                  <a:t>guide the target user to finish a task as soon as possible?</a:t>
                </a:r>
              </a:p>
              <a:p>
                <a:pPr lvl="1"/>
                <a:endParaRPr lang="en-US" altLang="zh-C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2832100"/>
              </a:xfrm>
              <a:blipFill rotWithShape="0">
                <a:blip r:embed="rId3"/>
                <a:stretch>
                  <a:fillRect l="-812" t="-4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03" y="5338223"/>
            <a:ext cx="1177135" cy="1085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16" y="5500252"/>
            <a:ext cx="862406" cy="862406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>
            <a:off x="5663741" y="5531664"/>
            <a:ext cx="1159015" cy="578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Transfer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49584" y="5419237"/>
            <a:ext cx="2799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source user dialogues</a:t>
            </a:r>
          </a:p>
          <a:p>
            <a:r>
              <a:rPr lang="en-US" dirty="0" smtClean="0"/>
              <a:t> with different preference. </a:t>
            </a:r>
          </a:p>
          <a:p>
            <a:r>
              <a:rPr lang="en-US" dirty="0" smtClean="0"/>
              <a:t>[Latte, Mocha, …]</a:t>
            </a:r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331225" y="5388570"/>
            <a:ext cx="1780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users with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limited data</a:t>
            </a:r>
          </a:p>
          <a:p>
            <a:r>
              <a:rPr lang="en-US" dirty="0" smtClean="0"/>
              <a:t>[</a:t>
            </a:r>
            <a:r>
              <a:rPr lang="en-US" dirty="0"/>
              <a:t>Macchiato</a:t>
            </a:r>
            <a:r>
              <a:rPr lang="en-US" dirty="0" smtClean="0"/>
              <a:t>]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0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99" y="152365"/>
            <a:ext cx="1116827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Learning Common Dialogue States and Personalized Q-function</a:t>
            </a:r>
            <a:endParaRPr lang="zh-CN" alt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656801" y="1616639"/>
                <a:ext cx="10681759" cy="3985751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C</a:t>
                </a:r>
                <a:r>
                  <a:rPr lang="en-US" dirty="0" smtClean="0"/>
                  <a:t>ommon </a:t>
                </a:r>
                <a:r>
                  <a:rPr lang="en-US" dirty="0" smtClean="0"/>
                  <a:t>dialogue states are learned in source domain</a:t>
                </a:r>
              </a:p>
              <a:p>
                <a:pPr lvl="1"/>
                <a:r>
                  <a:rPr lang="en-US" dirty="0" smtClean="0"/>
                  <a:t>Belief </a:t>
                </a:r>
                <a:r>
                  <a:rPr lang="en-US" dirty="0"/>
                  <a:t>state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, where dialogue history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{</m:t>
                    </m:r>
                    <m:sSubSup>
                      <m:sSubSupPr>
                        <m:ctrlPr>
                          <a:rPr lang="en-US" i="1" dirty="0">
                            <a:latin typeface="Cambria Math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 dirty="0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en-US" dirty="0" smtClean="0"/>
              </a:p>
              <a:p>
                <a:r>
                  <a:rPr lang="en-US" dirty="0"/>
                  <a:t>P</a:t>
                </a:r>
                <a:r>
                  <a:rPr lang="en-US" dirty="0" smtClean="0"/>
                  <a:t>ersonalized </a:t>
                </a:r>
                <a:r>
                  <a:rPr lang="en-US" dirty="0" smtClean="0"/>
                  <a:t>Q-function </a:t>
                </a:r>
                <a:endParaRPr lang="en-US" altLang="zh-CN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r>
                  <a:rPr lang="en-US" altLang="zh-CN" dirty="0"/>
                  <a:t>General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for </a:t>
                </a:r>
                <a:r>
                  <a:rPr lang="en-US" altLang="zh-CN" dirty="0"/>
                  <a:t>the </a:t>
                </a:r>
                <a:r>
                  <a:rPr lang="en-US" altLang="zh-CN" dirty="0" smtClean="0"/>
                  <a:t>future </a:t>
                </a:r>
                <a:r>
                  <a:rPr lang="en-US" altLang="zh-CN" dirty="0"/>
                  <a:t>general reward. </a:t>
                </a:r>
                <a:endParaRPr lang="en-US" altLang="zh-CN" dirty="0" smtClean="0"/>
              </a:p>
              <a:p>
                <a:pPr lvl="1"/>
                <a:r>
                  <a:rPr lang="en-US" altLang="zh-CN" dirty="0"/>
                  <a:t>Personal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dirty="0"/>
                  <a:t> </a:t>
                </a:r>
                <a:r>
                  <a:rPr lang="en-US" altLang="zh-CN" dirty="0" smtClean="0"/>
                  <a:t>for </a:t>
                </a:r>
                <a:r>
                  <a:rPr lang="en-US" altLang="zh-CN" dirty="0"/>
                  <a:t>the </a:t>
                </a:r>
                <a:r>
                  <a:rPr lang="en-US" altLang="zh-CN" dirty="0" smtClean="0"/>
                  <a:t>future </a:t>
                </a:r>
                <a:r>
                  <a:rPr lang="en-US" altLang="zh-CN" dirty="0"/>
                  <a:t>personal </a:t>
                </a:r>
                <a:r>
                  <a:rPr lang="en-US" altLang="zh-CN" dirty="0" smtClean="0"/>
                  <a:t>reward.</a:t>
                </a:r>
              </a:p>
              <a:p>
                <a:pPr lvl="1"/>
                <a:r>
                  <a:rPr lang="en-US" altLang="zh-CN" dirty="0" smtClean="0"/>
                  <a:t>Sum </a:t>
                </a:r>
                <a:r>
                  <a:rPr lang="en-US" altLang="zh-CN" dirty="0" smtClean="0"/>
                  <a:t>of general and personal </a:t>
                </a:r>
                <a:r>
                  <a:rPr lang="en-US" altLang="zh-CN" dirty="0" smtClean="0"/>
                  <a:t>rewards </a:t>
                </a:r>
                <a:r>
                  <a:rPr lang="en-US" altLang="zh-CN" dirty="0" smtClean="0"/>
                  <a:t>can be observed during </a:t>
                </a:r>
                <a:r>
                  <a:rPr lang="en-US" altLang="zh-CN" dirty="0" smtClean="0"/>
                  <a:t>training</a:t>
                </a:r>
                <a:endParaRPr lang="en-US" altLang="zh-CN" dirty="0" smtClean="0"/>
              </a:p>
              <a:p>
                <a:r>
                  <a:rPr lang="en-US" altLang="zh-CN" dirty="0" smtClean="0"/>
                  <a:t>Dialogue </a:t>
                </a:r>
                <a:r>
                  <a:rPr lang="en-US" altLang="zh-CN" dirty="0" smtClean="0"/>
                  <a:t>states are </a:t>
                </a:r>
                <a:r>
                  <a:rPr lang="en-US" altLang="zh-CN" dirty="0" smtClean="0"/>
                  <a:t>learned </a:t>
                </a:r>
                <a:r>
                  <a:rPr lang="en-US" altLang="zh-CN" dirty="0" smtClean="0"/>
                  <a:t>jointly with the </a:t>
                </a:r>
                <a:r>
                  <a:rPr lang="en-US" altLang="zh-CN" dirty="0" smtClean="0"/>
                  <a:t>Q-function</a:t>
                </a:r>
                <a:endParaRPr lang="en-US" altLang="zh-CN" dirty="0" smtClean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6801" y="1616639"/>
                <a:ext cx="10681759" cy="3985751"/>
              </a:xfrm>
              <a:blipFill rotWithShape="0">
                <a:blip r:embed="rId3"/>
                <a:stretch>
                  <a:fillRect l="-913" t="-3058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3409218" y="3365361"/>
            <a:ext cx="144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part</a:t>
            </a:r>
            <a:endParaRPr 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5601433" y="3365361"/>
            <a:ext cx="1613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Personal part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8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48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Learning Common Dialogue States and Personalized Q-function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71600"/>
                <a:ext cx="10515600" cy="4805363"/>
              </a:xfrm>
            </p:spPr>
            <p:txBody>
              <a:bodyPr/>
              <a:lstStyle/>
              <a:p>
                <a:r>
                  <a:rPr lang="en-US" dirty="0" smtClean="0"/>
                  <a:t>Common Belief State model Belief state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i="1" smtClean="0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 is the state projection matrix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is the vocabulary </a:t>
                </a:r>
                <a:r>
                  <a:rPr lang="en-US" dirty="0" smtClean="0"/>
                  <a:t>size,, and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is the dimension for sentence </a:t>
                </a:r>
                <a:r>
                  <a:rPr lang="en-US" dirty="0" smtClean="0"/>
                  <a:t>embedding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71600"/>
                <a:ext cx="10515600" cy="4805363"/>
              </a:xfrm>
              <a:blipFill rotWithShape="0">
                <a:blip r:embed="rId3"/>
                <a:stretch>
                  <a:fillRect l="-1043"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1187312" y="3418785"/>
            <a:ext cx="2996687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/>
              <a:t>User: I want a cup of coffee.</a:t>
            </a:r>
          </a:p>
          <a:p>
            <a:r>
              <a:rPr lang="en-US" altLang="zh-CN" dirty="0" smtClean="0"/>
              <a:t>Agent: Same </a:t>
            </a:r>
            <a:r>
              <a:rPr lang="en-US" altLang="zh-CN" dirty="0"/>
              <a:t>as before? Tall hot macchiato and </a:t>
            </a:r>
            <a:r>
              <a:rPr lang="en-US" altLang="zh-CN" dirty="0" smtClean="0"/>
              <a:t>deliver </a:t>
            </a:r>
            <a:r>
              <a:rPr lang="en-US" altLang="zh-CN" dirty="0"/>
              <a:t>to No.1199 </a:t>
            </a:r>
            <a:r>
              <a:rPr lang="en-US" altLang="zh-CN" dirty="0" err="1"/>
              <a:t>Mingsheng</a:t>
            </a:r>
            <a:r>
              <a:rPr lang="en-US" altLang="zh-CN" dirty="0"/>
              <a:t> Road</a:t>
            </a:r>
            <a:r>
              <a:rPr lang="en-US" altLang="zh-CN" dirty="0" smtClean="0"/>
              <a:t>?</a:t>
            </a:r>
          </a:p>
          <a:p>
            <a:r>
              <a:rPr lang="en-US" altLang="zh-CN" dirty="0" smtClean="0"/>
              <a:t>User: Iced mocha today.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7340538" y="3963917"/>
                <a:ext cx="2589683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=[</m:t>
                    </m:r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538" y="3963917"/>
                <a:ext cx="2589683" cy="391582"/>
              </a:xfrm>
              <a:prstGeom prst="rect">
                <a:avLst/>
              </a:prstGeom>
              <a:blipFill rotWithShape="0">
                <a:blip r:embed="rId4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473189" y="3695784"/>
                <a:ext cx="44755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𝑴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3189" y="3695784"/>
                <a:ext cx="44755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右箭头 6"/>
          <p:cNvSpPr/>
          <p:nvPr/>
        </p:nvSpPr>
        <p:spPr>
          <a:xfrm>
            <a:off x="4360667" y="4044603"/>
            <a:ext cx="813816" cy="310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5463673" y="3715671"/>
                <a:ext cx="417068" cy="923330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altLang="zh-CN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altLang="zh-CN" dirty="0" smtClean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3673" y="3715671"/>
                <a:ext cx="417068" cy="92333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右箭头 8"/>
          <p:cNvSpPr/>
          <p:nvPr/>
        </p:nvSpPr>
        <p:spPr>
          <a:xfrm>
            <a:off x="6315695" y="4049774"/>
            <a:ext cx="813816" cy="3108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/>
          <p:cNvSpPr txBox="1"/>
          <p:nvPr/>
        </p:nvSpPr>
        <p:spPr>
          <a:xfrm>
            <a:off x="4995594" y="4896113"/>
            <a:ext cx="183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Sentence Embed Vector</a:t>
            </a:r>
            <a:endParaRPr lang="en-US" dirty="0"/>
          </a:p>
        </p:txBody>
      </p:sp>
      <p:cxnSp>
        <p:nvCxnSpPr>
          <p:cNvPr id="13" name="直接箭头连接符 12"/>
          <p:cNvCxnSpPr/>
          <p:nvPr/>
        </p:nvCxnSpPr>
        <p:spPr>
          <a:xfrm flipH="1">
            <a:off x="7543800" y="4355499"/>
            <a:ext cx="658368" cy="84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 flipV="1">
            <a:off x="8384641" y="3351521"/>
            <a:ext cx="235737" cy="6597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9144000" y="4355499"/>
            <a:ext cx="187877" cy="84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9701668" y="3336115"/>
            <a:ext cx="279415" cy="821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676508" y="2760295"/>
            <a:ext cx="141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user utterance</a:t>
            </a:r>
            <a:endParaRPr 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8906354" y="5202944"/>
            <a:ext cx="1410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sum of Agent historical replies</a:t>
            </a:r>
            <a:endParaRPr 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6971016" y="5355345"/>
            <a:ext cx="1410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Weighted sum of user historical utterance</a:t>
            </a:r>
            <a:endParaRPr 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9426103" y="2756173"/>
            <a:ext cx="1410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Last agent reply</a:t>
            </a:r>
            <a:endParaRPr 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5407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Learning Common Dialogue States and Personalized Q-function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p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sup>
                    </m:sSup>
                    <m:d>
                      <m:d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  <m:r>
                      <a:rPr lang="en-US" altLang="zh-CN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𝑊</m:t>
                    </m:r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∗4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is the current belief state defined in the previous </a:t>
                </a:r>
                <a:r>
                  <a:rPr lang="en-US" altLang="zh-CN" dirty="0" smtClean="0"/>
                  <a:t>slide</a:t>
                </a:r>
              </a:p>
              <a:p>
                <a:endParaRPr lang="en-US" altLang="zh-CN" dirty="0" smtClean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>
                  <a:solidFill>
                    <a:schemeClr val="accent6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1401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4535424" y="3951796"/>
            <a:ext cx="1965960" cy="356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949440" y="3951796"/>
                <a:ext cx="2130552" cy="149047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i="1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440" y="3951796"/>
                <a:ext cx="2130552" cy="149047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9503664" y="3951796"/>
            <a:ext cx="420624" cy="2315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258012" y="4443347"/>
                <a:ext cx="53905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  <m:sub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8012" y="4443347"/>
                <a:ext cx="53905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9308592" y="6311898"/>
                <a:ext cx="1045286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i="1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2800" i="1">
                                  <a:latin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sz="28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8592" y="6311898"/>
                <a:ext cx="1045286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3106124" y="4465917"/>
            <a:ext cx="32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173659" y="4443347"/>
                <a:ext cx="689548" cy="5582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659" y="4443347"/>
                <a:ext cx="689548" cy="55823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1978152" y="57882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 smtClean="0"/>
              <a:t>General Q </a:t>
            </a:r>
            <a:r>
              <a:rPr lang="en-US" altLang="zh-CN" dirty="0"/>
              <a:t>function models the interaction between state vector and act </a:t>
            </a:r>
            <a:r>
              <a:rPr lang="en-US" altLang="zh-CN" dirty="0" smtClean="0"/>
              <a:t>vector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94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Learning Common Dialogue States and Personalized Q-function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Personal part of the </a:t>
                </a:r>
                <a:r>
                  <a:rPr lang="en-US" dirty="0" smtClean="0"/>
                  <a:t>Q-function:</a:t>
                </a:r>
                <a:endParaRPr lang="en-US" dirty="0" smtClean="0"/>
              </a:p>
              <a:p>
                <a:endParaRPr lang="en-US" altLang="zh-CN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nary>
                      <m:naryPr>
                        <m:chr m:val="∑"/>
                        <m:supHide m:val="on"/>
                        <m:ctrlPr>
                          <a:rPr lang="en-US" altLang="zh-CN" i="1">
                            <a:latin typeface="Cambria Math" charset="0"/>
                          </a:rPr>
                        </m:ctrlPr>
                      </m:naryPr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p>
                            </m:sSub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e>
                        </m:d>
                      </m:e>
                    </m:nary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r>
                      <a:rPr lang="en-US" altLang="zh-CN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zh-CN" alt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solidFill>
                    <a:schemeClr val="tx1"/>
                  </a:solidFill>
                </a:endParaRPr>
              </a:p>
              <a:p>
                <a:endParaRPr lang="en-US" altLang="zh-CN" dirty="0" smtClean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>
                  <a:solidFill>
                    <a:schemeClr val="accent6"/>
                  </a:solidFill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/>
          <p:cNvSpPr txBox="1"/>
          <p:nvPr/>
        </p:nvSpPr>
        <p:spPr>
          <a:xfrm>
            <a:off x="465817" y="3831846"/>
            <a:ext cx="496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User: I want a cup of coffee.</a:t>
            </a:r>
            <a:endParaRPr lang="en-US" altLang="zh-CN" dirty="0"/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545502"/>
              </p:ext>
            </p:extLst>
          </p:nvPr>
        </p:nvGraphicFramePr>
        <p:xfrm>
          <a:off x="528881" y="4201178"/>
          <a:ext cx="4350140" cy="1877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8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12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8558">
                <a:tc>
                  <a:txBody>
                    <a:bodyPr/>
                    <a:lstStyle/>
                    <a:p>
                      <a:r>
                        <a:rPr lang="en-US" dirty="0" smtClean="0"/>
                        <a:t>Reply Candidates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Personal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Q-function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8558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Same as before? 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Hot macchiato?? 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altLang="zh-CN" dirty="0" smtClean="0"/>
                        <a:t>(</a:t>
                      </a:r>
                      <a:r>
                        <a:rPr lang="en-US" altLang="zh-CN" dirty="0" smtClean="0"/>
                        <a:t>2 suitable </a:t>
                      </a:r>
                      <a:r>
                        <a:rPr lang="en-US" altLang="zh-CN" baseline="0" dirty="0" smtClean="0"/>
                        <a:t>values detected for </a:t>
                      </a:r>
                      <a:r>
                        <a:rPr lang="en-US" altLang="zh-CN" b="1" baseline="0" dirty="0" smtClean="0"/>
                        <a:t>the target user</a:t>
                      </a:r>
                      <a:r>
                        <a:rPr lang="en-US" altLang="zh-CN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+2.1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/>
              <p:cNvSpPr/>
              <p:nvPr/>
            </p:nvSpPr>
            <p:spPr>
              <a:xfrm>
                <a:off x="4195457" y="3827896"/>
                <a:ext cx="503150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矩形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457" y="3827896"/>
                <a:ext cx="503150" cy="390748"/>
              </a:xfrm>
              <a:prstGeom prst="rect">
                <a:avLst/>
              </a:prstGeom>
              <a:blipFill rotWithShape="0">
                <a:blip r:embed="rId4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接箭头连接符 4"/>
          <p:cNvCxnSpPr/>
          <p:nvPr/>
        </p:nvCxnSpPr>
        <p:spPr>
          <a:xfrm>
            <a:off x="4880711" y="3434366"/>
            <a:ext cx="549592" cy="766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5188340" y="4238415"/>
            <a:ext cx="2625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Personal weight learned in target domain training data. </a:t>
            </a:r>
          </a:p>
          <a:p>
            <a:r>
              <a:rPr lang="en-US" dirty="0" smtClean="0"/>
              <a:t>Larger value means the user has stable preference.</a:t>
            </a: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8368848" y="3434366"/>
            <a:ext cx="744539" cy="1133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6238001" y="1344644"/>
                <a:ext cx="586021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2000" dirty="0" smtClean="0"/>
                  <a:t>Categorical distribution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𝑀𝑎𝑐𝑐h𝑖𝑎𝑡𝑜</m:t>
                        </m:r>
                        <m: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:0.5,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𝑙𝑎𝑡𝑡𝑒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:0.5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}"/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h𝑜𝑡</m:t>
                        </m:r>
                        <m: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:0.9,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𝑐𝑜𝑙𝑑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:0.1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sz="1600" i="1" dirty="0" smtClean="0">
                    <a:latin typeface="Cambria Math" panose="02040503050406030204" pitchFamily="18" charset="0"/>
                  </a:rPr>
                  <a:t>…</a:t>
                </a:r>
                <a:r>
                  <a:rPr lang="en-US" altLang="zh-CN" sz="1600" dirty="0" smtClean="0">
                    <a:latin typeface="Cambria Math" panose="02040503050406030204" pitchFamily="18" charset="0"/>
                  </a:rPr>
                  <a:t>}</a:t>
                </a:r>
                <a:endParaRPr lang="en-US" altLang="zh-CN" sz="16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001" y="1344644"/>
                <a:ext cx="5860213" cy="646331"/>
              </a:xfrm>
              <a:prstGeom prst="rect">
                <a:avLst/>
              </a:prstGeom>
              <a:blipFill rotWithShape="0">
                <a:blip r:embed="rId5"/>
                <a:stretch>
                  <a:fillRect t="-5660" b="-10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/>
          <p:cNvCxnSpPr/>
          <p:nvPr/>
        </p:nvCxnSpPr>
        <p:spPr>
          <a:xfrm flipV="1">
            <a:off x="6501120" y="2193743"/>
            <a:ext cx="594624" cy="5586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矩形 25"/>
              <p:cNvSpPr/>
              <p:nvPr/>
            </p:nvSpPr>
            <p:spPr>
              <a:xfrm>
                <a:off x="8031447" y="4674877"/>
                <a:ext cx="3715889" cy="2054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Is this info type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first mentioned </a:t>
                </a:r>
              </a:p>
              <a:p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in this system reply? </a:t>
                </a:r>
              </a:p>
              <a:p>
                <a:endParaRPr lang="en-US" altLang="zh-CN" i="1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𝛿</m:t>
                    </m:r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 smtClean="0">
                  <a:solidFill>
                    <a:schemeClr val="tx1"/>
                  </a:solidFill>
                </a:endParaRPr>
              </a:p>
              <a:p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s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ince </a:t>
                </a:r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 is the </a:t>
                </a:r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first recommendation </a:t>
                </a:r>
                <a:endParaRPr lang="en-US" altLang="zh-CN" dirty="0" smtClean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of </a:t>
                </a:r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coffee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type </a:t>
                </a:r>
                <a:r>
                  <a:rPr lang="en-US" altLang="zh-CN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and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temperature.</a:t>
                </a:r>
                <a:endParaRPr lang="en-US" altLang="zh-CN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1447" y="4674877"/>
                <a:ext cx="3715889" cy="2054665"/>
              </a:xfrm>
              <a:prstGeom prst="rect">
                <a:avLst/>
              </a:prstGeom>
              <a:blipFill rotWithShape="0">
                <a:blip r:embed="rId6"/>
                <a:stretch>
                  <a:fillRect l="-1311" t="-2077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8813305" y="2958379"/>
            <a:ext cx="2768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=1.5*(0.5*1.0+0.9*1.0)=2.1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矩形 27"/>
              <p:cNvSpPr/>
              <p:nvPr/>
            </p:nvSpPr>
            <p:spPr>
              <a:xfrm>
                <a:off x="9273682" y="3808538"/>
                <a:ext cx="1816010" cy="945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i="1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is the j-</a:t>
                </a:r>
                <a:r>
                  <a:rPr lang="en-US" altLang="zh-CN" dirty="0" err="1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th</a:t>
                </a:r>
                <a:r>
                  <a:rPr lang="en-US" altLang="zh-CN" dirty="0" smtClean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slot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Coffee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Temperature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3682" y="3808538"/>
                <a:ext cx="1816010" cy="945643"/>
              </a:xfrm>
              <a:prstGeom prst="rect">
                <a:avLst/>
              </a:prstGeom>
              <a:blipFill rotWithShape="0">
                <a:blip r:embed="rId7"/>
                <a:stretch>
                  <a:fillRect t="-4516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7483719" y="1944202"/>
                <a:ext cx="3482106" cy="973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 is the slot value of slot j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zh-CN" alt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altLang="zh-CN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</m:oMath>
                </a14:m>
                <a:r>
                  <a:rPr lang="en-US" dirty="0" smtClean="0"/>
                  <a:t>: macchiato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𝑢</m:t>
                        </m:r>
                      </m:sup>
                    </m:sSub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 smtClean="0"/>
                  <a:t> hot</a:t>
                </a:r>
                <a:endParaRPr lang="en-US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3719" y="1944202"/>
                <a:ext cx="3482106" cy="973985"/>
              </a:xfrm>
              <a:prstGeom prst="rect">
                <a:avLst/>
              </a:prstGeom>
              <a:blipFill rotWithShape="0">
                <a:blip r:embed="rId8"/>
                <a:stretch>
                  <a:fillRect t="-3125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53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95457" y="2752345"/>
            <a:ext cx="683564" cy="8153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1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Learning Common Dialogue States and Personalized Q-function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Q-learning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US" altLang="zh-CN" i="1">
                            <a:latin typeface="Cambria Math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i="1">
                                <a:latin typeface="Cambria Math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𝑚𝑎𝑥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𝒜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altLang="zh-CN" i="1">
                                        <a:latin typeface="Cambria Math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altLang="zh-CN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l-GR" altLang="zh-CN" i="1">
                                    <a:latin typeface="Cambria Math" panose="02040503050406030204" pitchFamily="18" charset="0"/>
                                  </a:rPr>
                                  <m:t>𝛩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i="1">
                                    <a:latin typeface="Cambria Math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m:rPr>
                                <m:sty m:val="p"/>
                              </m:rPr>
                              <a:rPr lang="el-GR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Θ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Learning Algorithm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Step1: Learning common dialogue states and Q-function from source domain</a:t>
                </a:r>
              </a:p>
              <a:p>
                <a:pPr lvl="2"/>
                <a:r>
                  <a:rPr lang="en-US" altLang="zh-CN" dirty="0" smtClean="0"/>
                  <a:t>Learn </a:t>
                </a:r>
                <a:r>
                  <a:rPr lang="en-US" altLang="zh-CN" dirty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dirty="0"/>
                  <a:t> in </a:t>
                </a:r>
                <a:r>
                  <a:rPr lang="en-US" altLang="zh-CN" b="1" dirty="0"/>
                  <a:t>source</a:t>
                </a:r>
                <a:r>
                  <a:rPr lang="en-US" altLang="zh-CN" dirty="0"/>
                  <a:t> domain,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altLang="zh-CN" dirty="0"/>
                  <a:t> is retained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altLang="zh-CN" dirty="0"/>
                  <a:t> is discarded</a:t>
                </a:r>
                <a:r>
                  <a:rPr lang="en-US" altLang="zh-CN" dirty="0" smtClean="0"/>
                  <a:t>.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Step2: Learn </a:t>
                </a:r>
                <a:r>
                  <a:rPr lang="en-US" dirty="0"/>
                  <a:t>personalized Q-function </a:t>
                </a:r>
                <a:r>
                  <a:rPr lang="en-US" dirty="0" smtClean="0"/>
                  <a:t>for target user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0070C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p>
                          <m:sSup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l-GR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dirty="0"/>
                  <a:t> is transferred from </a:t>
                </a:r>
                <a:r>
                  <a:rPr lang="en-US" altLang="zh-CN" b="1" dirty="0"/>
                  <a:t>source</a:t>
                </a:r>
                <a:r>
                  <a:rPr lang="en-US" altLang="zh-CN" dirty="0"/>
                  <a:t> domain</a:t>
                </a:r>
              </a:p>
              <a:p>
                <a:pPr lvl="2"/>
                <a:r>
                  <a:rPr lang="en-US" altLang="zh-CN" dirty="0"/>
                  <a:t>The personal Q-function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ℋ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zh-CN" alt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  <m:e>
                        <m:sSubSup>
                          <m:sSubSup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charset="0"/>
                              </a:rPr>
                            </m:ctrlPr>
                          </m:sSubSupPr>
                          <m:e>
                            <m:r>
                              <a:rPr lang="el-GR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𝛩</m:t>
                            </m:r>
                          </m:e>
                          <m:sub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  <m:sup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altLang="zh-CN" dirty="0"/>
                  <a:t> is learned from </a:t>
                </a:r>
                <a:r>
                  <a:rPr lang="en-US" altLang="zh-CN" b="1" dirty="0"/>
                  <a:t>target</a:t>
                </a:r>
                <a:r>
                  <a:rPr lang="en-US" altLang="zh-CN" dirty="0"/>
                  <a:t> domain</a:t>
                </a:r>
                <a:endParaRPr lang="en-US" dirty="0" smtClean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0223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Real-world Experiment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2096" y="1556596"/>
            <a:ext cx="5624753" cy="289348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Evaluation</a:t>
            </a:r>
            <a:r>
              <a:rPr lang="en-US" altLang="zh-CN" dirty="0"/>
              <a:t>: AUC </a:t>
            </a:r>
            <a:r>
              <a:rPr lang="en-US" altLang="zh-CN" sz="1800" dirty="0" smtClean="0"/>
              <a:t>(Williams </a:t>
            </a:r>
            <a:r>
              <a:rPr lang="en-US" altLang="zh-CN" sz="1800" dirty="0"/>
              <a:t>and Zweig </a:t>
            </a:r>
            <a:r>
              <a:rPr lang="en-US" altLang="zh-CN" sz="1800" dirty="0" smtClean="0"/>
              <a:t>2016)</a:t>
            </a:r>
            <a:r>
              <a:rPr lang="en-US" altLang="zh-CN" dirty="0" smtClean="0"/>
              <a:t> </a:t>
            </a:r>
          </a:p>
          <a:p>
            <a:pPr lvl="1"/>
            <a:r>
              <a:rPr lang="en-US" altLang="zh-CN" dirty="0" smtClean="0"/>
              <a:t>For each dialogue round</a:t>
            </a:r>
          </a:p>
          <a:p>
            <a:pPr lvl="2"/>
            <a:r>
              <a:rPr lang="en-US" altLang="zh-CN" dirty="0"/>
              <a:t>T</a:t>
            </a:r>
            <a:r>
              <a:rPr lang="en-US" altLang="zh-CN" dirty="0" smtClean="0"/>
              <a:t>he ground truth human reply, label=1.</a:t>
            </a:r>
          </a:p>
          <a:p>
            <a:pPr lvl="2"/>
            <a:r>
              <a:rPr lang="en-US" altLang="zh-CN" dirty="0" smtClean="0"/>
              <a:t>Randomly </a:t>
            </a:r>
            <a:r>
              <a:rPr lang="en-US" altLang="zh-CN" dirty="0" smtClean="0"/>
              <a:t>sample 10 replies, label=0.</a:t>
            </a:r>
          </a:p>
          <a:p>
            <a:pPr lvl="2"/>
            <a:r>
              <a:rPr lang="en-US" altLang="zh-CN" dirty="0" smtClean="0"/>
              <a:t>The dialogue policy will output a score for each candidate. </a:t>
            </a:r>
          </a:p>
          <a:p>
            <a:pPr lvl="2"/>
            <a:r>
              <a:rPr lang="en-US" altLang="zh-CN" dirty="0" smtClean="0"/>
              <a:t>The AUC for this turn is calculated.</a:t>
            </a:r>
          </a:p>
          <a:p>
            <a:pPr lvl="1"/>
            <a:endParaRPr lang="en-US" altLang="zh-CN" dirty="0" smtClean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331756" y="4450080"/>
          <a:ext cx="5918200" cy="163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40"/>
                <a:gridCol w="1183640"/>
                <a:gridCol w="1183640"/>
                <a:gridCol w="1183640"/>
                <a:gridCol w="1183640"/>
              </a:tblGrid>
              <a:tr h="3212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Source Domain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Target Domain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96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Dialogues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Dialogues</a:t>
                      </a:r>
                      <a:endParaRPr lang="en-US" dirty="0"/>
                    </a:p>
                  </a:txBody>
                  <a:tcPr/>
                </a:tc>
              </a:tr>
              <a:tr h="331068">
                <a:tc>
                  <a:txBody>
                    <a:bodyPr/>
                    <a:lstStyle/>
                    <a:p>
                      <a:r>
                        <a:rPr lang="en-US" dirty="0" smtClean="0"/>
                        <a:t>Real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329</a:t>
                      </a:r>
                      <a:endParaRPr lang="en-US" dirty="0"/>
                    </a:p>
                  </a:txBody>
                  <a:tcPr/>
                </a:tc>
              </a:tr>
              <a:tr h="533159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954" y="4276223"/>
            <a:ext cx="4782280" cy="185864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7277081" y="1421226"/>
                <a:ext cx="455779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:</a:t>
                </a:r>
                <a:r>
                  <a:rPr lang="zh-CN" altLang="en-US" sz="1600" dirty="0" smtClean="0"/>
                  <a:t>需要</a:t>
                </a:r>
                <a:r>
                  <a:rPr lang="zh-CN" altLang="en-US" sz="1600" dirty="0"/>
                  <a:t>一杯星巴克中杯拿铁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 :</a:t>
                </a:r>
                <a:r>
                  <a:rPr lang="zh-CN" altLang="en-US" sz="1600" b="1" dirty="0" smtClean="0"/>
                  <a:t>拿</a:t>
                </a:r>
                <a:r>
                  <a:rPr lang="zh-CN" altLang="en-US" sz="1600" b="1" dirty="0"/>
                  <a:t>铁</a:t>
                </a:r>
                <a:r>
                  <a:rPr lang="en-US" altLang="zh-CN" sz="1600" b="1" dirty="0"/>
                  <a:t>(</a:t>
                </a:r>
                <a:r>
                  <a:rPr lang="zh-CN" altLang="en-US" sz="1600" b="1" dirty="0"/>
                  <a:t>中杯</a:t>
                </a:r>
                <a:r>
                  <a:rPr lang="en-US" altLang="zh-CN" sz="1600" b="1" dirty="0"/>
                  <a:t>)</a:t>
                </a:r>
                <a:r>
                  <a:rPr lang="zh-CN" altLang="en-US" sz="1600" dirty="0"/>
                  <a:t>；请问冰的还是热的？送到 </a:t>
                </a:r>
                <a:r>
                  <a:rPr lang="zh-CN" altLang="en-US" sz="1600" b="1" dirty="0"/>
                  <a:t>海淀大街</a:t>
                </a:r>
                <a:r>
                  <a:rPr lang="en-US" altLang="zh-CN" sz="1600" b="1" dirty="0"/>
                  <a:t>34</a:t>
                </a:r>
                <a:r>
                  <a:rPr lang="zh-CN" altLang="en-US" sz="1600" b="1" dirty="0"/>
                  <a:t>号海置创投大厦</a:t>
                </a:r>
                <a:r>
                  <a:rPr lang="en-US" altLang="zh-CN" sz="1600" b="1" dirty="0"/>
                  <a:t>5</a:t>
                </a:r>
                <a:r>
                  <a:rPr lang="zh-CN" altLang="en-US" sz="1600" b="1" dirty="0"/>
                  <a:t>层 </a:t>
                </a:r>
                <a:r>
                  <a:rPr lang="zh-CN" altLang="en-US" sz="1600" dirty="0"/>
                  <a:t>对吧，配送费每单</a:t>
                </a:r>
                <a:r>
                  <a:rPr lang="en-US" altLang="zh-CN" sz="1600" dirty="0"/>
                  <a:t>5</a:t>
                </a:r>
                <a:r>
                  <a:rPr lang="zh-CN" altLang="en-US" sz="1600" dirty="0"/>
                  <a:t>元起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 :</a:t>
                </a:r>
                <a:r>
                  <a:rPr lang="zh-CN" altLang="en-US" sz="1600" dirty="0" smtClean="0"/>
                  <a:t>现在</a:t>
                </a:r>
                <a:r>
                  <a:rPr lang="zh-CN" altLang="en-US" sz="1600" dirty="0"/>
                  <a:t>有配送费啦</a:t>
                </a:r>
                <a:r>
                  <a:rPr lang="zh-CN" altLang="en-US" sz="1600" dirty="0" smtClean="0"/>
                  <a:t>？</a:t>
                </a:r>
                <a:r>
                  <a:rPr lang="en-US" altLang="zh-CN" sz="1600" dirty="0" smtClean="0"/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]</a:t>
                </a:r>
              </a:p>
              <a:p>
                <a:endParaRPr lang="en-US" altLang="zh-CN" sz="1600" dirty="0" smtClean="0"/>
              </a:p>
              <a:p>
                <a:r>
                  <a:rPr lang="en-US" altLang="zh-CN" sz="1600" dirty="0" smtClean="0"/>
                  <a:t>Candidate Reply Set</a:t>
                </a:r>
                <a:endParaRPr lang="zh-CN" altLang="en-US" sz="16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: * </a:t>
                </a:r>
                <a:r>
                  <a:rPr lang="zh-CN" altLang="en-US" sz="1600" dirty="0" smtClean="0"/>
                  <a:t>一直</a:t>
                </a:r>
                <a:r>
                  <a:rPr lang="zh-CN" altLang="en-US" sz="1600" dirty="0"/>
                  <a:t>都有</a:t>
                </a:r>
                <a:r>
                  <a:rPr lang="zh-CN" altLang="en-US" sz="1600" dirty="0" smtClean="0"/>
                  <a:t>呀  </a:t>
                </a:r>
                <a:r>
                  <a:rPr lang="en-US" altLang="zh-CN" sz="1600" dirty="0" smtClean="0"/>
                  <a:t>(Ground Truth Human Reply1)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: </a:t>
                </a:r>
                <a:r>
                  <a:rPr lang="zh-CN" altLang="en-US" sz="1600" dirty="0" smtClean="0"/>
                  <a:t>请问想喝什么？</a:t>
                </a:r>
                <a:r>
                  <a:rPr lang="en-US" altLang="zh-CN" sz="1600" dirty="0" smtClean="0"/>
                  <a:t>(Randomly sampled Reply2)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altLang="zh-CN" sz="1600" dirty="0" smtClean="0"/>
                  <a:t>: </a:t>
                </a:r>
                <a:r>
                  <a:rPr lang="zh-CN" altLang="en-US" sz="1600" dirty="0" smtClean="0"/>
                  <a:t>拿铁没有冷的。</a:t>
                </a:r>
                <a:r>
                  <a:rPr lang="en-US" altLang="zh-CN" sz="1600" dirty="0"/>
                  <a:t>(Randomly sampled </a:t>
                </a:r>
                <a:r>
                  <a:rPr lang="en-US" altLang="zh-CN" sz="1600" dirty="0" smtClean="0"/>
                  <a:t>Reply2)</a:t>
                </a:r>
                <a:endParaRPr lang="en-US" altLang="zh-CN" sz="16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081" y="1421226"/>
                <a:ext cx="4557798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803" t="-1319" b="-2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左大括号 9"/>
          <p:cNvSpPr/>
          <p:nvPr/>
        </p:nvSpPr>
        <p:spPr>
          <a:xfrm>
            <a:off x="6842141" y="1456999"/>
            <a:ext cx="462449" cy="10006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988069" y="1378423"/>
                <a:ext cx="1085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0" dirty="0" smtClean="0">
                    <a:ea typeface="Cambria Math" panose="02040503050406030204" pitchFamily="18" charset="0"/>
                  </a:rPr>
                  <a:t>Dialogue </a:t>
                </a:r>
              </a:p>
              <a:p>
                <a:r>
                  <a:rPr lang="en-US" b="0" dirty="0" smtClean="0">
                    <a:ea typeface="Cambria Math" panose="02040503050406030204" pitchFamily="18" charset="0"/>
                  </a:rPr>
                  <a:t>history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069" y="1378423"/>
                <a:ext cx="1085296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4494" t="-3289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331756" y="6290774"/>
            <a:ext cx="10658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NimbusRomNo9L-Regu"/>
              </a:rPr>
              <a:t>[Williams and Zweig 2016] Williams, J. D., and Zweig, </a:t>
            </a:r>
            <a:r>
              <a:rPr lang="en-US" sz="1200" dirty="0" smtClean="0">
                <a:latin typeface="NimbusRomNo9L-Regu"/>
              </a:rPr>
              <a:t>G.2016</a:t>
            </a:r>
            <a:r>
              <a:rPr lang="en-US" sz="1200" dirty="0">
                <a:latin typeface="NimbusRomNo9L-Regu"/>
              </a:rPr>
              <a:t>. End-to-end LSTM-based dialog control </a:t>
            </a:r>
            <a:r>
              <a:rPr lang="en-US" sz="1200" dirty="0" smtClean="0">
                <a:latin typeface="NimbusRomNo9L-Regu"/>
              </a:rPr>
              <a:t>optimized with </a:t>
            </a:r>
            <a:r>
              <a:rPr lang="en-US" sz="1200" dirty="0">
                <a:latin typeface="NimbusRomNo9L-Regu"/>
              </a:rPr>
              <a:t>supervised and reinforcement learning. </a:t>
            </a:r>
            <a:r>
              <a:rPr lang="en-US" sz="1200" dirty="0" err="1">
                <a:latin typeface="NimbusRomNo9L-ReguItal"/>
              </a:rPr>
              <a:t>arXiv</a:t>
            </a:r>
            <a:r>
              <a:rPr lang="en-US" sz="1200" dirty="0">
                <a:latin typeface="NimbusRomNo9L-ReguItal"/>
              </a:rPr>
              <a:t> </a:t>
            </a:r>
            <a:r>
              <a:rPr lang="en-US" sz="1200" dirty="0" smtClean="0">
                <a:latin typeface="NimbusRomNo9L-ReguItal"/>
              </a:rPr>
              <a:t>preprint arXiv:1606.01269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125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Real-world Experiment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2096" y="1556596"/>
            <a:ext cx="5475973" cy="2893484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Setting: Coffee ordering</a:t>
            </a:r>
          </a:p>
          <a:p>
            <a:pPr lvl="1"/>
            <a:r>
              <a:rPr lang="en-US" altLang="zh-CN" dirty="0" smtClean="0"/>
              <a:t>Common Dialogue Knowledge is transferred from source domain to target domain.</a:t>
            </a:r>
          </a:p>
          <a:p>
            <a:pPr lvl="1"/>
            <a:r>
              <a:rPr lang="en-US" altLang="zh-CN" dirty="0" smtClean="0"/>
              <a:t>Ranking </a:t>
            </a:r>
            <a:r>
              <a:rPr lang="en-US" altLang="zh-CN" dirty="0"/>
              <a:t>g</a:t>
            </a:r>
            <a:r>
              <a:rPr lang="en-US" altLang="zh-CN" dirty="0" smtClean="0"/>
              <a:t>round true </a:t>
            </a:r>
            <a:r>
              <a:rPr lang="en-US" altLang="zh-CN" dirty="0"/>
              <a:t>human reply among random replies</a:t>
            </a:r>
            <a:r>
              <a:rPr lang="en-US" altLang="zh-CN" dirty="0" smtClean="0"/>
              <a:t>.</a:t>
            </a:r>
          </a:p>
          <a:p>
            <a:pPr lvl="1"/>
            <a:r>
              <a:rPr lang="en-US" altLang="zh-CN" dirty="0" smtClean="0"/>
              <a:t>Evaluation: AUC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340" y="692628"/>
            <a:ext cx="4904460" cy="3508625"/>
          </a:xfrm>
          <a:prstGeom prst="rect">
            <a:avLst/>
          </a:prstGeom>
        </p:spPr>
      </p:pic>
      <p:graphicFrame>
        <p:nvGraphicFramePr>
          <p:cNvPr id="6" name="表格 5"/>
          <p:cNvGraphicFramePr>
            <a:graphicFrameLocks noGrp="1"/>
          </p:cNvGraphicFramePr>
          <p:nvPr>
            <p:extLst/>
          </p:nvPr>
        </p:nvGraphicFramePr>
        <p:xfrm>
          <a:off x="420656" y="4826331"/>
          <a:ext cx="5918200" cy="16304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640"/>
                <a:gridCol w="1183640"/>
                <a:gridCol w="1183640"/>
                <a:gridCol w="1183640"/>
                <a:gridCol w="1183640"/>
              </a:tblGrid>
              <a:tr h="3212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Source Domain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Target Domain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96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Dialogues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Dialogues</a:t>
                      </a:r>
                      <a:endParaRPr lang="en-US" dirty="0"/>
                    </a:p>
                  </a:txBody>
                  <a:tcPr/>
                </a:tc>
              </a:tr>
              <a:tr h="331068">
                <a:tc>
                  <a:txBody>
                    <a:bodyPr/>
                    <a:lstStyle/>
                    <a:p>
                      <a:r>
                        <a:rPr lang="en-US" dirty="0" smtClean="0"/>
                        <a:t>Real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1859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329</a:t>
                      </a:r>
                      <a:endParaRPr lang="en-US" dirty="0"/>
                    </a:p>
                  </a:txBody>
                  <a:tcPr/>
                </a:tc>
              </a:tr>
              <a:tr h="533159"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176000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00" y="4598123"/>
            <a:ext cx="4782280" cy="18586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397316" y="4159422"/>
            <a:ext cx="168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AUC of Ranking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Simulation Experiment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7598"/>
            <a:ext cx="6200860" cy="533526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User Simulator</a:t>
            </a:r>
          </a:p>
          <a:p>
            <a:pPr lvl="1"/>
            <a:r>
              <a:rPr lang="en-US" altLang="zh-CN" dirty="0" smtClean="0"/>
              <a:t>Order coffee according to preference</a:t>
            </a:r>
          </a:p>
          <a:p>
            <a:r>
              <a:rPr lang="en-US" altLang="zh-CN" dirty="0" smtClean="0"/>
              <a:t>Evaluation: Averaged Reward, Success Rate and Dialogue Length</a:t>
            </a:r>
          </a:p>
          <a:p>
            <a:pPr lvl="1"/>
            <a:r>
              <a:rPr lang="en-US" altLang="zh-CN" dirty="0" smtClean="0"/>
              <a:t>Source: Model is trained with </a:t>
            </a:r>
            <a:r>
              <a:rPr lang="en-US" dirty="0" smtClean="0"/>
              <a:t>176000 </a:t>
            </a:r>
            <a:r>
              <a:rPr lang="en-US" altLang="zh-CN" dirty="0" smtClean="0"/>
              <a:t>dialogues from 11 source user simulators with/without preference</a:t>
            </a:r>
          </a:p>
          <a:p>
            <a:pPr lvl="1"/>
            <a:r>
              <a:rPr lang="en-US" altLang="zh-CN" dirty="0" smtClean="0"/>
              <a:t>Adapt: adapt on total 100 dialogues from 5 target test user. </a:t>
            </a:r>
          </a:p>
          <a:p>
            <a:pPr lvl="1"/>
            <a:r>
              <a:rPr lang="en-US" altLang="zh-CN" dirty="0" smtClean="0"/>
              <a:t>Test: 5 target users with fixed preference will order coffee for 1000 rounds. </a:t>
            </a:r>
          </a:p>
          <a:p>
            <a:pPr lvl="1"/>
            <a:r>
              <a:rPr lang="en-US" altLang="zh-CN" dirty="0" smtClean="0"/>
              <a:t>Success rate is the probability of the user finishing the dialogue within 20 dialogue rounds.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815" y="180106"/>
            <a:ext cx="4004441" cy="2895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1325" y="3477119"/>
            <a:ext cx="4078013" cy="303107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124497" y="3029278"/>
            <a:ext cx="2919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Success Rate, higher is better</a:t>
            </a:r>
            <a:endParaRPr 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8182305" y="6323532"/>
            <a:ext cx="3175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Dialogue Length, lower is better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5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Simulation Case Study</a:t>
            </a:r>
            <a:endParaRPr 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228551" y="1963053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Baseline</a:t>
            </a:r>
            <a:endParaRPr lang="en-US" sz="2800" b="1" dirty="0" smtClean="0"/>
          </a:p>
        </p:txBody>
      </p:sp>
      <p:sp>
        <p:nvSpPr>
          <p:cNvPr id="5" name="文本框 4"/>
          <p:cNvSpPr txBox="1"/>
          <p:nvPr/>
        </p:nvSpPr>
        <p:spPr>
          <a:xfrm>
            <a:off x="6274286" y="1963053"/>
            <a:ext cx="501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PETAL: Personalized POMDP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286" y="2390596"/>
            <a:ext cx="4221766" cy="179603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42" y="2420220"/>
            <a:ext cx="4114433" cy="2883681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D5FBD-9032-401B-BD8F-E23D54464666}" type="slidenum">
              <a:rPr lang="en-US" smtClean="0"/>
              <a:t>58</a:t>
            </a:fld>
            <a:endParaRPr lang="en-US"/>
          </a:p>
        </p:txBody>
      </p:sp>
      <p:sp>
        <p:nvSpPr>
          <p:cNvPr id="13" name="矩形 12"/>
          <p:cNvSpPr/>
          <p:nvPr/>
        </p:nvSpPr>
        <p:spPr>
          <a:xfrm>
            <a:off x="6424572" y="4778728"/>
            <a:ext cx="371867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/>
              <a:t>Reduced Length!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6564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Why Transfer Learning?  Small Data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93" y="2962941"/>
            <a:ext cx="4198132" cy="233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436" y="3250635"/>
            <a:ext cx="4540544" cy="1721415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859826" y="3615070"/>
            <a:ext cx="1119773" cy="5568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smtClean="0">
                <a:latin typeface="Microsoft YaHei" charset="0"/>
                <a:ea typeface="Microsoft YaHei" charset="0"/>
                <a:cs typeface="Microsoft YaHei" charset="0"/>
              </a:rPr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Machine Learning: Learn from Data</a:t>
            </a:r>
          </a:p>
          <a:p>
            <a:r>
              <a:rPr lang="en-US" dirty="0" smtClean="0"/>
              <a:t>Transfer Learning: Adapt from Learned Models</a:t>
            </a:r>
          </a:p>
          <a:p>
            <a:r>
              <a:rPr lang="en-US" dirty="0" smtClean="0"/>
              <a:t>Transfer Learning + Deep Learning:  </a:t>
            </a:r>
          </a:p>
          <a:p>
            <a:pPr lvl="1"/>
            <a:r>
              <a:rPr lang="en-US" dirty="0" smtClean="0"/>
              <a:t>Learning based on the separation of feature granularity, layers of granularity</a:t>
            </a:r>
          </a:p>
          <a:p>
            <a:pPr lvl="1"/>
            <a:r>
              <a:rPr lang="en-US" dirty="0" smtClean="0"/>
              <a:t>Transfer both features and instances by multi-task learning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Deep Transfer Learning (Qiang Yang)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4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9040" y="1187499"/>
            <a:ext cx="10572751" cy="512763"/>
          </a:xfrm>
        </p:spPr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Why Transfer Learning: Reliability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364613" y="118749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55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Why Transfer Learning? Personalization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489" y="1657426"/>
            <a:ext cx="8142307" cy="466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altLang="zh-CN" b="1" dirty="0" smtClean="0">
                <a:latin typeface="微软雅黑"/>
                <a:ea typeface="微软雅黑"/>
                <a:cs typeface="微软雅黑"/>
              </a:rPr>
              <a:t>Why Transfer Learning is So Hard?</a:t>
            </a:r>
            <a:endParaRPr lang="zh-CN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1951567"/>
            <a:ext cx="8686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4460</TotalTime>
  <Pages>0</Pages>
  <Words>5301</Words>
  <Characters>0</Characters>
  <Application>Microsoft Macintosh PowerPoint</Application>
  <DocSecurity>0</DocSecurity>
  <PresentationFormat>Widescreen</PresentationFormat>
  <Lines>0</Lines>
  <Paragraphs>695</Paragraphs>
  <Slides>60</Slides>
  <Notes>22</Notes>
  <HiddenSlides>8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1" baseType="lpstr">
      <vt:lpstr>Abadi MT Condensed Extra Bold</vt:lpstr>
      <vt:lpstr>Calibri</vt:lpstr>
      <vt:lpstr>Calibri Light</vt:lpstr>
      <vt:lpstr>Cambria Math</vt:lpstr>
      <vt:lpstr>Comic Sans MS</vt:lpstr>
      <vt:lpstr>DengXian</vt:lpstr>
      <vt:lpstr>DengXian Light</vt:lpstr>
      <vt:lpstr>Helvetica Light</vt:lpstr>
      <vt:lpstr>Microsoft YaHei</vt:lpstr>
      <vt:lpstr>Microsoft YaHei Light</vt:lpstr>
      <vt:lpstr>NimbusRomNo9L-Regu</vt:lpstr>
      <vt:lpstr>NimbusRomNo9L-ReguItal</vt:lpstr>
      <vt:lpstr>Open Sans</vt:lpstr>
      <vt:lpstr>Times New Roman</vt:lpstr>
      <vt:lpstr>Wingdings</vt:lpstr>
      <vt:lpstr>华文中宋</vt:lpstr>
      <vt:lpstr>宋体</vt:lpstr>
      <vt:lpstr>微软雅黑</vt:lpstr>
      <vt:lpstr>Arial</vt:lpstr>
      <vt:lpstr>Arial</vt:lpstr>
      <vt:lpstr>Office Theme</vt:lpstr>
      <vt:lpstr>PowerPoint Presentation</vt:lpstr>
      <vt:lpstr>PowerPoint Presentation</vt:lpstr>
      <vt:lpstr>深度学习的迁移模型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Transfer Learning Approaches</vt:lpstr>
      <vt:lpstr>PowerPoint Presentation</vt:lpstr>
      <vt:lpstr>PowerPoint Presentation</vt:lpstr>
      <vt:lpstr>4Paradigm.com:  VIP Account Marketing by Transfer Learning</vt:lpstr>
      <vt:lpstr>PowerPoint Presentation</vt:lpstr>
      <vt:lpstr>PowerPoint Presentation</vt:lpstr>
      <vt:lpstr>PowerPoint Presentation</vt:lpstr>
      <vt:lpstr>PowerPoint Presentation</vt:lpstr>
      <vt:lpstr>Benchmark Dataset: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IJCAI 2017:  End-to-End Adversarial Memory Network for Cross-domain Sentiment Classification</vt:lpstr>
      <vt:lpstr>Cross-Domain Sentiment classification</vt:lpstr>
      <vt:lpstr>Cross-Domain Sentiment Classification: Find Pivots</vt:lpstr>
      <vt:lpstr>Existing methods manually select pivots</vt:lpstr>
      <vt:lpstr>Challenge: automatically identity pivots</vt:lpstr>
      <vt:lpstr>1. Classification using Memory Networks</vt:lpstr>
      <vt:lpstr>1. Classification with Memory Networks (Cont.)</vt:lpstr>
      <vt:lpstr>MN-sentiment: Memory Network based Classification </vt:lpstr>
      <vt:lpstr>2. Memory Network based Domain Classification</vt:lpstr>
      <vt:lpstr> 3. Multi-task Learning: Adversarial Memory Network (AMN)</vt:lpstr>
      <vt:lpstr>Empirical Tests: Books, DVD, Electronics and Kitchen</vt:lpstr>
      <vt:lpstr>Comparison with Manual Pivot Selection:  SCL [Blitzer 2006] and SFA [Pan 2010]</vt:lpstr>
      <vt:lpstr>Other Deep Learning based Methods</vt:lpstr>
      <vt:lpstr>Comparison with Existing Deep-learning Methods</vt:lpstr>
      <vt:lpstr>Visualization of Attention</vt:lpstr>
      <vt:lpstr>Visualization of Attention</vt:lpstr>
      <vt:lpstr>Learning Common Dialogue States and Personalized Q-function</vt:lpstr>
      <vt:lpstr>Learning Common Dialogue States and Personalized Q-function</vt:lpstr>
      <vt:lpstr>Learning Common Dialogue States and Personalized Q-function</vt:lpstr>
      <vt:lpstr>Learning Common Dialogue States and Personalized Q-function</vt:lpstr>
      <vt:lpstr>Learning Common Dialogue States and Personalized Q-function</vt:lpstr>
      <vt:lpstr>Learning Common Dialogue States and Personalized Q-function</vt:lpstr>
      <vt:lpstr>Real-world Experiment</vt:lpstr>
      <vt:lpstr>Real-world Experiment</vt:lpstr>
      <vt:lpstr>Simulation Experiment</vt:lpstr>
      <vt:lpstr>Simulation Case Study</vt:lpstr>
      <vt:lpstr>Summary</vt:lpstr>
    </vt:vector>
  </TitlesOfParts>
  <LinksUpToDate>false</LinksUpToDate>
  <CharactersWithSpaces>0</CharactersWithSpaces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12sc.taobao.com</dc:subject>
  <dc:creator>清风素材;12sc.taobao.com</dc:creator>
  <cp:keywords>12sc.taobao.com</cp:keywords>
  <dc:description>12sc.taobao.com</dc:description>
  <cp:lastModifiedBy>Microsoft Office User</cp:lastModifiedBy>
  <cp:revision>278</cp:revision>
  <dcterms:created xsi:type="dcterms:W3CDTF">2015-07-17T02:38:59Z</dcterms:created>
  <dcterms:modified xsi:type="dcterms:W3CDTF">2017-11-07T23:59:44Z</dcterms:modified>
  <cp:category>12sc.taobao.com</cp:category>
  <cp:contentStatus>12sc.taobao.com</cp:contentStatus>
</cp:coreProperties>
</file>